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</p:sldMasterIdLst>
  <p:notesMasterIdLst>
    <p:notesMasterId r:id="rId85"/>
  </p:notesMasterIdLst>
  <p:handoutMasterIdLst>
    <p:handoutMasterId r:id="rId86"/>
  </p:handoutMasterIdLst>
  <p:sldIdLst>
    <p:sldId id="256" r:id="rId2"/>
    <p:sldId id="396" r:id="rId3"/>
    <p:sldId id="358" r:id="rId4"/>
    <p:sldId id="315" r:id="rId5"/>
    <p:sldId id="359" r:id="rId6"/>
    <p:sldId id="316" r:id="rId7"/>
    <p:sldId id="318" r:id="rId8"/>
    <p:sldId id="325" r:id="rId9"/>
    <p:sldId id="326" r:id="rId10"/>
    <p:sldId id="322" r:id="rId11"/>
    <p:sldId id="361" r:id="rId12"/>
    <p:sldId id="362" r:id="rId13"/>
    <p:sldId id="323" r:id="rId14"/>
    <p:sldId id="363" r:id="rId15"/>
    <p:sldId id="364" r:id="rId16"/>
    <p:sldId id="365" r:id="rId17"/>
    <p:sldId id="324" r:id="rId18"/>
    <p:sldId id="327" r:id="rId19"/>
    <p:sldId id="366" r:id="rId20"/>
    <p:sldId id="367" r:id="rId21"/>
    <p:sldId id="368" r:id="rId22"/>
    <p:sldId id="369" r:id="rId23"/>
    <p:sldId id="328" r:id="rId24"/>
    <p:sldId id="370" r:id="rId25"/>
    <p:sldId id="329" r:id="rId26"/>
    <p:sldId id="371" r:id="rId27"/>
    <p:sldId id="393" r:id="rId28"/>
    <p:sldId id="321" r:id="rId29"/>
    <p:sldId id="372" r:id="rId30"/>
    <p:sldId id="360" r:id="rId31"/>
    <p:sldId id="394" r:id="rId32"/>
    <p:sldId id="330" r:id="rId33"/>
    <p:sldId id="331" r:id="rId34"/>
    <p:sldId id="332" r:id="rId35"/>
    <p:sldId id="385" r:id="rId36"/>
    <p:sldId id="386" r:id="rId37"/>
    <p:sldId id="350" r:id="rId38"/>
    <p:sldId id="347" r:id="rId39"/>
    <p:sldId id="266" r:id="rId40"/>
    <p:sldId id="373" r:id="rId41"/>
    <p:sldId id="374" r:id="rId42"/>
    <p:sldId id="398" r:id="rId43"/>
    <p:sldId id="375" r:id="rId44"/>
    <p:sldId id="395" r:id="rId45"/>
    <p:sldId id="379" r:id="rId46"/>
    <p:sldId id="376" r:id="rId47"/>
    <p:sldId id="351" r:id="rId48"/>
    <p:sldId id="352" r:id="rId49"/>
    <p:sldId id="357" r:id="rId50"/>
    <p:sldId id="377" r:id="rId51"/>
    <p:sldId id="378" r:id="rId52"/>
    <p:sldId id="344" r:id="rId53"/>
    <p:sldId id="314" r:id="rId54"/>
    <p:sldId id="345" r:id="rId55"/>
    <p:sldId id="270" r:id="rId56"/>
    <p:sldId id="380" r:id="rId57"/>
    <p:sldId id="349" r:id="rId58"/>
    <p:sldId id="348" r:id="rId59"/>
    <p:sldId id="356" r:id="rId60"/>
    <p:sldId id="346" r:id="rId61"/>
    <p:sldId id="303" r:id="rId62"/>
    <p:sldId id="333" r:id="rId63"/>
    <p:sldId id="334" r:id="rId64"/>
    <p:sldId id="381" r:id="rId65"/>
    <p:sldId id="382" r:id="rId66"/>
    <p:sldId id="384" r:id="rId67"/>
    <p:sldId id="335" r:id="rId68"/>
    <p:sldId id="387" r:id="rId69"/>
    <p:sldId id="383" r:id="rId70"/>
    <p:sldId id="336" r:id="rId71"/>
    <p:sldId id="337" r:id="rId72"/>
    <p:sldId id="355" r:id="rId73"/>
    <p:sldId id="338" r:id="rId74"/>
    <p:sldId id="339" r:id="rId75"/>
    <p:sldId id="390" r:id="rId76"/>
    <p:sldId id="391" r:id="rId77"/>
    <p:sldId id="388" r:id="rId78"/>
    <p:sldId id="340" r:id="rId79"/>
    <p:sldId id="341" r:id="rId80"/>
    <p:sldId id="342" r:id="rId81"/>
    <p:sldId id="343" r:id="rId82"/>
    <p:sldId id="392" r:id="rId83"/>
    <p:sldId id="353" r:id="rId84"/>
  </p:sldIdLst>
  <p:sldSz cx="10680700" cy="75565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" initials="M" lastIdx="2" clrIdx="0">
    <p:extLst>
      <p:ext uri="{19B8F6BF-5375-455C-9EA6-DF929625EA0E}">
        <p15:presenceInfo xmlns:p15="http://schemas.microsoft.com/office/powerpoint/2012/main" userId="E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434"/>
    <a:srgbClr val="D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533" autoAdjust="0"/>
  </p:normalViewPr>
  <p:slideViewPr>
    <p:cSldViewPr>
      <p:cViewPr varScale="1">
        <p:scale>
          <a:sx n="83" d="100"/>
          <a:sy n="83" d="100"/>
        </p:scale>
        <p:origin x="1104" y="90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0A3AD-49FF-4B33-BCE1-25CD769050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77AEFD-0CCC-46EA-84D9-0858BF8783C8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smtClean="0"/>
            <a:t>Student</a:t>
          </a:r>
          <a:endParaRPr lang="pl-PL" dirty="0"/>
        </a:p>
      </dgm:t>
    </dgm:pt>
    <dgm:pt modelId="{F1B31393-1B00-4C43-A20A-C2D3AA107408}" type="parTrans" cxnId="{7646B5B3-A969-4397-A81D-C1A0F36A894E}">
      <dgm:prSet/>
      <dgm:spPr/>
      <dgm:t>
        <a:bodyPr/>
        <a:lstStyle/>
        <a:p>
          <a:endParaRPr lang="pl-PL"/>
        </a:p>
      </dgm:t>
    </dgm:pt>
    <dgm:pt modelId="{49C66D4D-EE26-4492-90ED-F92C8E0964CB}" type="sibTrans" cxnId="{7646B5B3-A969-4397-A81D-C1A0F36A894E}">
      <dgm:prSet/>
      <dgm:spPr/>
      <dgm:t>
        <a:bodyPr/>
        <a:lstStyle/>
        <a:p>
          <a:endParaRPr lang="pl-PL"/>
        </a:p>
      </dgm:t>
    </dgm:pt>
    <dgm:pt modelId="{0F9990CC-6151-4805-8189-2F0E5DDA74DC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/>
            <a:t>ZOOS</a:t>
          </a:r>
          <a:endParaRPr lang="pl-PL" dirty="0"/>
        </a:p>
      </dgm:t>
    </dgm:pt>
    <dgm:pt modelId="{9D6299C5-0EA7-4AF5-A9CF-D72F5DBBFDF2}" type="parTrans" cxnId="{C85AB02F-402C-4AAE-A543-C372FCF7709A}">
      <dgm:prSet/>
      <dgm:spPr/>
      <dgm:t>
        <a:bodyPr/>
        <a:lstStyle/>
        <a:p>
          <a:endParaRPr lang="pl-PL"/>
        </a:p>
      </dgm:t>
    </dgm:pt>
    <dgm:pt modelId="{84E00739-51C9-48C5-B6D1-1C3E0ABB9D7E}" type="sibTrans" cxnId="{C85AB02F-402C-4AAE-A543-C372FCF7709A}">
      <dgm:prSet/>
      <dgm:spPr/>
      <dgm:t>
        <a:bodyPr/>
        <a:lstStyle/>
        <a:p>
          <a:endParaRPr lang="pl-PL"/>
        </a:p>
      </dgm:t>
    </dgm:pt>
    <dgm:pt modelId="{CFB2F73C-0599-4CDF-9359-90EC0076E90F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 smtClean="0"/>
            <a:t>Dyrektor CSS</a:t>
          </a:r>
          <a:endParaRPr lang="pl-PL" dirty="0"/>
        </a:p>
      </dgm:t>
    </dgm:pt>
    <dgm:pt modelId="{ABFA7B69-76CD-48FB-94CB-7FC43C3ACDCB}" type="parTrans" cxnId="{7B5F1919-02C7-466D-ACD8-608986964F23}">
      <dgm:prSet/>
      <dgm:spPr/>
      <dgm:t>
        <a:bodyPr/>
        <a:lstStyle/>
        <a:p>
          <a:endParaRPr lang="pl-PL"/>
        </a:p>
      </dgm:t>
    </dgm:pt>
    <dgm:pt modelId="{3D200584-62A6-462D-AE89-B1B3F814F29D}" type="sibTrans" cxnId="{7B5F1919-02C7-466D-ACD8-608986964F23}">
      <dgm:prSet/>
      <dgm:spPr/>
      <dgm:t>
        <a:bodyPr/>
        <a:lstStyle/>
        <a:p>
          <a:endParaRPr lang="pl-PL"/>
        </a:p>
      </dgm:t>
    </dgm:pt>
    <dgm:pt modelId="{D21E6D80-A6FF-4BB9-9129-40A4561FF6A5}">
      <dgm:prSet phldrT="[Tekst]"/>
      <dgm:spPr>
        <a:solidFill>
          <a:schemeClr val="accent6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pl-PL" dirty="0" smtClean="0"/>
            <a:t>Pan Rektor</a:t>
          </a:r>
          <a:endParaRPr lang="pl-PL" dirty="0"/>
        </a:p>
      </dgm:t>
    </dgm:pt>
    <dgm:pt modelId="{BDB20B42-538D-4261-9CA7-E6EA9D9BA484}" type="parTrans" cxnId="{B88BA024-3875-4B57-872D-0525760543F6}">
      <dgm:prSet/>
      <dgm:spPr/>
      <dgm:t>
        <a:bodyPr/>
        <a:lstStyle/>
        <a:p>
          <a:endParaRPr lang="pl-PL"/>
        </a:p>
      </dgm:t>
    </dgm:pt>
    <dgm:pt modelId="{DAD6601A-56D8-4450-9852-27D7490DC442}" type="sibTrans" cxnId="{B88BA024-3875-4B57-872D-0525760543F6}">
      <dgm:prSet/>
      <dgm:spPr/>
      <dgm:t>
        <a:bodyPr/>
        <a:lstStyle/>
        <a:p>
          <a:endParaRPr lang="pl-PL"/>
        </a:p>
      </dgm:t>
    </dgm:pt>
    <dgm:pt modelId="{0A56A846-B21D-4273-B7CD-73E2F7D06433}">
      <dgm:prSet phldrT="[Tekst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pl-PL" dirty="0" smtClean="0"/>
            <a:t>Kwestura</a:t>
          </a:r>
          <a:endParaRPr lang="pl-PL" dirty="0"/>
        </a:p>
      </dgm:t>
    </dgm:pt>
    <dgm:pt modelId="{6C4CBCAA-AD9B-4D68-8E8E-E308C04E1B0E}" type="parTrans" cxnId="{9526C80B-EE2A-4B85-AFBA-F155E6DB5C88}">
      <dgm:prSet/>
      <dgm:spPr/>
      <dgm:t>
        <a:bodyPr/>
        <a:lstStyle/>
        <a:p>
          <a:endParaRPr lang="pl-PL"/>
        </a:p>
      </dgm:t>
    </dgm:pt>
    <dgm:pt modelId="{A7DA0990-4CBE-4A83-860A-7508877C01C3}" type="sibTrans" cxnId="{9526C80B-EE2A-4B85-AFBA-F155E6DB5C88}">
      <dgm:prSet/>
      <dgm:spPr/>
      <dgm:t>
        <a:bodyPr/>
        <a:lstStyle/>
        <a:p>
          <a:endParaRPr lang="pl-PL"/>
        </a:p>
      </dgm:t>
    </dgm:pt>
    <dgm:pt modelId="{6668A7EC-4F30-452A-B576-74DCC8E18240}">
      <dgm:prSet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pl-PL" dirty="0" smtClean="0"/>
            <a:t>Dział Finansowy</a:t>
          </a:r>
          <a:endParaRPr lang="pl-PL" dirty="0"/>
        </a:p>
      </dgm:t>
    </dgm:pt>
    <dgm:pt modelId="{BEBCF132-3B00-4A2D-9E17-1901F7D1D796}" type="parTrans" cxnId="{1C6E2B1B-C49E-488F-8E58-EE4D68BE8687}">
      <dgm:prSet/>
      <dgm:spPr/>
      <dgm:t>
        <a:bodyPr/>
        <a:lstStyle/>
        <a:p>
          <a:endParaRPr lang="pl-PL"/>
        </a:p>
      </dgm:t>
    </dgm:pt>
    <dgm:pt modelId="{948A0050-028E-4628-8120-5DE7915D91E4}" type="sibTrans" cxnId="{1C6E2B1B-C49E-488F-8E58-EE4D68BE8687}">
      <dgm:prSet/>
      <dgm:spPr/>
      <dgm:t>
        <a:bodyPr/>
        <a:lstStyle/>
        <a:p>
          <a:endParaRPr lang="pl-PL"/>
        </a:p>
      </dgm:t>
    </dgm:pt>
    <dgm:pt modelId="{0294FEFC-82A9-48BB-B79B-A3477883A129}">
      <dgm:prSet/>
      <dgm:spPr/>
      <dgm:t>
        <a:bodyPr/>
        <a:lstStyle/>
        <a:p>
          <a:endParaRPr lang="pl-PL"/>
        </a:p>
      </dgm:t>
    </dgm:pt>
    <dgm:pt modelId="{C2786DE9-DBF1-4018-8718-9B25F2F33B3F}" type="sibTrans" cxnId="{3808AC1B-6523-4F08-9083-8CECE5BCFCBE}">
      <dgm:prSet/>
      <dgm:spPr/>
      <dgm:t>
        <a:bodyPr/>
        <a:lstStyle/>
        <a:p>
          <a:endParaRPr lang="pl-PL"/>
        </a:p>
      </dgm:t>
    </dgm:pt>
    <dgm:pt modelId="{BD9B8D85-802A-4383-B699-A64BF0DE1BB4}" type="parTrans" cxnId="{3808AC1B-6523-4F08-9083-8CECE5BCFCBE}">
      <dgm:prSet/>
      <dgm:spPr/>
      <dgm:t>
        <a:bodyPr/>
        <a:lstStyle/>
        <a:p>
          <a:endParaRPr lang="pl-PL"/>
        </a:p>
      </dgm:t>
    </dgm:pt>
    <dgm:pt modelId="{A58F04BC-140D-4C2F-9F40-173899F1A2B0}" type="pres">
      <dgm:prSet presAssocID="{9AC0A3AD-49FF-4B33-BCE1-25CD769050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2BF08D-C761-4C95-8A63-855778CBC49E}" type="pres">
      <dgm:prSet presAssocID="{9877AEFD-0CCC-46EA-84D9-0858BF8783C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408F2B-187A-447E-B59E-F5186F4A7401}" type="pres">
      <dgm:prSet presAssocID="{49C66D4D-EE26-4492-90ED-F92C8E0964CB}" presName="sibTrans" presStyleCnt="0"/>
      <dgm:spPr/>
    </dgm:pt>
    <dgm:pt modelId="{098CFB78-ABE1-4E5F-8E04-F57BB20A04E8}" type="pres">
      <dgm:prSet presAssocID="{0F9990CC-6151-4805-8189-2F0E5DDA74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687B0-3F04-4927-B821-F9B4B16BD21C}" type="pres">
      <dgm:prSet presAssocID="{84E00739-51C9-48C5-B6D1-1C3E0ABB9D7E}" presName="sibTrans" presStyleCnt="0"/>
      <dgm:spPr/>
    </dgm:pt>
    <dgm:pt modelId="{96A722E2-70B1-4176-BE7E-857676C7B2A1}" type="pres">
      <dgm:prSet presAssocID="{CFB2F73C-0599-4CDF-9359-90EC0076E90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C5582E-950B-4738-BD4E-B946C574E788}" type="pres">
      <dgm:prSet presAssocID="{3D200584-62A6-462D-AE89-B1B3F814F29D}" presName="sibTrans" presStyleCnt="0"/>
      <dgm:spPr/>
    </dgm:pt>
    <dgm:pt modelId="{ED29CBC3-121E-44A6-BAE0-8CE3A7EF5616}" type="pres">
      <dgm:prSet presAssocID="{D21E6D80-A6FF-4BB9-9129-40A4561FF6A5}" presName="node" presStyleLbl="node1" presStyleIdx="3" presStyleCnt="7" custScaleY="116234" custLinFactNeighborX="-294" custLinFactNeighborY="103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376C1-8E55-49B2-8E0E-1A3F034BC598}" type="pres">
      <dgm:prSet presAssocID="{DAD6601A-56D8-4450-9852-27D7490DC442}" presName="sibTrans" presStyleCnt="0"/>
      <dgm:spPr/>
    </dgm:pt>
    <dgm:pt modelId="{C2906DEE-6EA4-44BD-9D9B-C824AD6FA99F}" type="pres">
      <dgm:prSet presAssocID="{0A56A846-B21D-4273-B7CD-73E2F7D06433}" presName="node" presStyleLbl="node1" presStyleIdx="4" presStyleCnt="7" custLinFactNeighborX="-2439" custLinFactNeighborY="68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ADCA22-DCE1-4299-A901-458EE87235F8}" type="pres">
      <dgm:prSet presAssocID="{A7DA0990-4CBE-4A83-860A-7508877C01C3}" presName="sibTrans" presStyleCnt="0"/>
      <dgm:spPr/>
    </dgm:pt>
    <dgm:pt modelId="{CF7D789A-577C-446A-8EEA-F744CB32DF9E}" type="pres">
      <dgm:prSet presAssocID="{0294FEFC-82A9-48BB-B79B-A3477883A129}" presName="node" presStyleLbl="node1" presStyleIdx="5" presStyleCnt="7" custLinFactNeighborX="-150" custLinFactNeighborY="68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966099-1227-46FA-B519-ECFEDC518ABA}" type="pres">
      <dgm:prSet presAssocID="{C2786DE9-DBF1-4018-8718-9B25F2F33B3F}" presName="sibTrans" presStyleCnt="0"/>
      <dgm:spPr/>
    </dgm:pt>
    <dgm:pt modelId="{40C3F52F-9820-4E36-9F61-182DB8C52EBA}" type="pres">
      <dgm:prSet presAssocID="{6668A7EC-4F30-452A-B576-74DCC8E18240}" presName="node" presStyleLbl="node1" presStyleIdx="6" presStyleCnt="7" custScaleY="111680" custLinFactX="9482" custLinFactY="-1922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5AB02F-402C-4AAE-A543-C372FCF7709A}" srcId="{9AC0A3AD-49FF-4B33-BCE1-25CD769050BC}" destId="{0F9990CC-6151-4805-8189-2F0E5DDA74DC}" srcOrd="1" destOrd="0" parTransId="{9D6299C5-0EA7-4AF5-A9CF-D72F5DBBFDF2}" sibTransId="{84E00739-51C9-48C5-B6D1-1C3E0ABB9D7E}"/>
    <dgm:cxn modelId="{B88BA024-3875-4B57-872D-0525760543F6}" srcId="{9AC0A3AD-49FF-4B33-BCE1-25CD769050BC}" destId="{D21E6D80-A6FF-4BB9-9129-40A4561FF6A5}" srcOrd="3" destOrd="0" parTransId="{BDB20B42-538D-4261-9CA7-E6EA9D9BA484}" sibTransId="{DAD6601A-56D8-4450-9852-27D7490DC442}"/>
    <dgm:cxn modelId="{0828A51A-91ED-4308-A0CC-98777EF21F06}" type="presOf" srcId="{CFB2F73C-0599-4CDF-9359-90EC0076E90F}" destId="{96A722E2-70B1-4176-BE7E-857676C7B2A1}" srcOrd="0" destOrd="0" presId="urn:microsoft.com/office/officeart/2005/8/layout/default"/>
    <dgm:cxn modelId="{D137B8EF-A8E7-4F1B-A058-F08DDDBC6718}" type="presOf" srcId="{9877AEFD-0CCC-46EA-84D9-0858BF8783C8}" destId="{282BF08D-C761-4C95-8A63-855778CBC49E}" srcOrd="0" destOrd="0" presId="urn:microsoft.com/office/officeart/2005/8/layout/default"/>
    <dgm:cxn modelId="{7646B5B3-A969-4397-A81D-C1A0F36A894E}" srcId="{9AC0A3AD-49FF-4B33-BCE1-25CD769050BC}" destId="{9877AEFD-0CCC-46EA-84D9-0858BF8783C8}" srcOrd="0" destOrd="0" parTransId="{F1B31393-1B00-4C43-A20A-C2D3AA107408}" sibTransId="{49C66D4D-EE26-4492-90ED-F92C8E0964CB}"/>
    <dgm:cxn modelId="{7B5F1919-02C7-466D-ACD8-608986964F23}" srcId="{9AC0A3AD-49FF-4B33-BCE1-25CD769050BC}" destId="{CFB2F73C-0599-4CDF-9359-90EC0076E90F}" srcOrd="2" destOrd="0" parTransId="{ABFA7B69-76CD-48FB-94CB-7FC43C3ACDCB}" sibTransId="{3D200584-62A6-462D-AE89-B1B3F814F29D}"/>
    <dgm:cxn modelId="{CA3E6B5D-B93F-40D7-8A10-5F07ACE5F966}" type="presOf" srcId="{0294FEFC-82A9-48BB-B79B-A3477883A129}" destId="{CF7D789A-577C-446A-8EEA-F744CB32DF9E}" srcOrd="0" destOrd="0" presId="urn:microsoft.com/office/officeart/2005/8/layout/default"/>
    <dgm:cxn modelId="{7FE704F7-404B-4269-B4FB-392E84A3C0EE}" type="presOf" srcId="{9AC0A3AD-49FF-4B33-BCE1-25CD769050BC}" destId="{A58F04BC-140D-4C2F-9F40-173899F1A2B0}" srcOrd="0" destOrd="0" presId="urn:microsoft.com/office/officeart/2005/8/layout/default"/>
    <dgm:cxn modelId="{503F4A55-BC94-4C28-87C0-CE1434F4E98B}" type="presOf" srcId="{0A56A846-B21D-4273-B7CD-73E2F7D06433}" destId="{C2906DEE-6EA4-44BD-9D9B-C824AD6FA99F}" srcOrd="0" destOrd="0" presId="urn:microsoft.com/office/officeart/2005/8/layout/default"/>
    <dgm:cxn modelId="{549BB0D5-41CC-4232-B0CB-5B3D64991B75}" type="presOf" srcId="{6668A7EC-4F30-452A-B576-74DCC8E18240}" destId="{40C3F52F-9820-4E36-9F61-182DB8C52EBA}" srcOrd="0" destOrd="0" presId="urn:microsoft.com/office/officeart/2005/8/layout/default"/>
    <dgm:cxn modelId="{80552F74-FE59-4C82-89A9-A9D51AB58D99}" type="presOf" srcId="{D21E6D80-A6FF-4BB9-9129-40A4561FF6A5}" destId="{ED29CBC3-121E-44A6-BAE0-8CE3A7EF5616}" srcOrd="0" destOrd="0" presId="urn:microsoft.com/office/officeart/2005/8/layout/default"/>
    <dgm:cxn modelId="{1C6E2B1B-C49E-488F-8E58-EE4D68BE8687}" srcId="{9AC0A3AD-49FF-4B33-BCE1-25CD769050BC}" destId="{6668A7EC-4F30-452A-B576-74DCC8E18240}" srcOrd="6" destOrd="0" parTransId="{BEBCF132-3B00-4A2D-9E17-1901F7D1D796}" sibTransId="{948A0050-028E-4628-8120-5DE7915D91E4}"/>
    <dgm:cxn modelId="{CC679C66-A317-482F-BF1A-61C128480ED7}" type="presOf" srcId="{0F9990CC-6151-4805-8189-2F0E5DDA74DC}" destId="{098CFB78-ABE1-4E5F-8E04-F57BB20A04E8}" srcOrd="0" destOrd="0" presId="urn:microsoft.com/office/officeart/2005/8/layout/default"/>
    <dgm:cxn modelId="{9526C80B-EE2A-4B85-AFBA-F155E6DB5C88}" srcId="{9AC0A3AD-49FF-4B33-BCE1-25CD769050BC}" destId="{0A56A846-B21D-4273-B7CD-73E2F7D06433}" srcOrd="4" destOrd="0" parTransId="{6C4CBCAA-AD9B-4D68-8E8E-E308C04E1B0E}" sibTransId="{A7DA0990-4CBE-4A83-860A-7508877C01C3}"/>
    <dgm:cxn modelId="{3808AC1B-6523-4F08-9083-8CECE5BCFCBE}" srcId="{9AC0A3AD-49FF-4B33-BCE1-25CD769050BC}" destId="{0294FEFC-82A9-48BB-B79B-A3477883A129}" srcOrd="5" destOrd="0" parTransId="{BD9B8D85-802A-4383-B699-A64BF0DE1BB4}" sibTransId="{C2786DE9-DBF1-4018-8718-9B25F2F33B3F}"/>
    <dgm:cxn modelId="{7D51725E-5420-4DED-B61E-6B4AF4DD6086}" type="presParOf" srcId="{A58F04BC-140D-4C2F-9F40-173899F1A2B0}" destId="{282BF08D-C761-4C95-8A63-855778CBC49E}" srcOrd="0" destOrd="0" presId="urn:microsoft.com/office/officeart/2005/8/layout/default"/>
    <dgm:cxn modelId="{B1A12DDA-B462-48C0-96DB-008AC8063E85}" type="presParOf" srcId="{A58F04BC-140D-4C2F-9F40-173899F1A2B0}" destId="{C1408F2B-187A-447E-B59E-F5186F4A7401}" srcOrd="1" destOrd="0" presId="urn:microsoft.com/office/officeart/2005/8/layout/default"/>
    <dgm:cxn modelId="{940F1765-8920-424E-8710-F33582EF85FE}" type="presParOf" srcId="{A58F04BC-140D-4C2F-9F40-173899F1A2B0}" destId="{098CFB78-ABE1-4E5F-8E04-F57BB20A04E8}" srcOrd="2" destOrd="0" presId="urn:microsoft.com/office/officeart/2005/8/layout/default"/>
    <dgm:cxn modelId="{ADD6C05C-1EDC-433F-9120-628A95CAE994}" type="presParOf" srcId="{A58F04BC-140D-4C2F-9F40-173899F1A2B0}" destId="{B01687B0-3F04-4927-B821-F9B4B16BD21C}" srcOrd="3" destOrd="0" presId="urn:microsoft.com/office/officeart/2005/8/layout/default"/>
    <dgm:cxn modelId="{7ECFA843-9ABE-4D2A-BAC8-A4225B1ECD6E}" type="presParOf" srcId="{A58F04BC-140D-4C2F-9F40-173899F1A2B0}" destId="{96A722E2-70B1-4176-BE7E-857676C7B2A1}" srcOrd="4" destOrd="0" presId="urn:microsoft.com/office/officeart/2005/8/layout/default"/>
    <dgm:cxn modelId="{8127E886-B330-4568-8C13-8EDEABB74F0C}" type="presParOf" srcId="{A58F04BC-140D-4C2F-9F40-173899F1A2B0}" destId="{5FC5582E-950B-4738-BD4E-B946C574E788}" srcOrd="5" destOrd="0" presId="urn:microsoft.com/office/officeart/2005/8/layout/default"/>
    <dgm:cxn modelId="{EEFC9452-AC5F-4986-8188-B6DD74B16473}" type="presParOf" srcId="{A58F04BC-140D-4C2F-9F40-173899F1A2B0}" destId="{ED29CBC3-121E-44A6-BAE0-8CE3A7EF5616}" srcOrd="6" destOrd="0" presId="urn:microsoft.com/office/officeart/2005/8/layout/default"/>
    <dgm:cxn modelId="{94A9DA30-9706-424F-90B4-2147D9F68DA7}" type="presParOf" srcId="{A58F04BC-140D-4C2F-9F40-173899F1A2B0}" destId="{BBD376C1-8E55-49B2-8E0E-1A3F034BC598}" srcOrd="7" destOrd="0" presId="urn:microsoft.com/office/officeart/2005/8/layout/default"/>
    <dgm:cxn modelId="{693A47D4-24F8-4E97-9257-36BE88FAC2B1}" type="presParOf" srcId="{A58F04BC-140D-4C2F-9F40-173899F1A2B0}" destId="{C2906DEE-6EA4-44BD-9D9B-C824AD6FA99F}" srcOrd="8" destOrd="0" presId="urn:microsoft.com/office/officeart/2005/8/layout/default"/>
    <dgm:cxn modelId="{D27393D0-C738-4C54-8BF4-4569DE917775}" type="presParOf" srcId="{A58F04BC-140D-4C2F-9F40-173899F1A2B0}" destId="{52ADCA22-DCE1-4299-A901-458EE87235F8}" srcOrd="9" destOrd="0" presId="urn:microsoft.com/office/officeart/2005/8/layout/default"/>
    <dgm:cxn modelId="{2516AAD2-EB1E-445D-BDC3-3E3DF4956A17}" type="presParOf" srcId="{A58F04BC-140D-4C2F-9F40-173899F1A2B0}" destId="{CF7D789A-577C-446A-8EEA-F744CB32DF9E}" srcOrd="10" destOrd="0" presId="urn:microsoft.com/office/officeart/2005/8/layout/default"/>
    <dgm:cxn modelId="{062141B6-14FF-41CE-B841-98D96EDD58CC}" type="presParOf" srcId="{A58F04BC-140D-4C2F-9F40-173899F1A2B0}" destId="{DF966099-1227-46FA-B519-ECFEDC518ABA}" srcOrd="11" destOrd="0" presId="urn:microsoft.com/office/officeart/2005/8/layout/default"/>
    <dgm:cxn modelId="{97937322-AC98-4763-8E9E-DEE83A1C1284}" type="presParOf" srcId="{A58F04BC-140D-4C2F-9F40-173899F1A2B0}" destId="{40C3F52F-9820-4E36-9F61-182DB8C52EB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F08D-C761-4C95-8A63-855778CBC49E}">
      <dsp:nvSpPr>
        <dsp:cNvPr id="0" name=""/>
        <dsp:cNvSpPr/>
      </dsp:nvSpPr>
      <dsp:spPr>
        <a:xfrm>
          <a:off x="450815" y="2197"/>
          <a:ext cx="2090953" cy="125457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Student</a:t>
          </a:r>
          <a:endParaRPr lang="pl-PL" sz="3000" kern="1200" dirty="0"/>
        </a:p>
      </dsp:txBody>
      <dsp:txXfrm>
        <a:off x="450815" y="2197"/>
        <a:ext cx="2090953" cy="1254572"/>
      </dsp:txXfrm>
    </dsp:sp>
    <dsp:sp modelId="{098CFB78-ABE1-4E5F-8E04-F57BB20A04E8}">
      <dsp:nvSpPr>
        <dsp:cNvPr id="0" name=""/>
        <dsp:cNvSpPr/>
      </dsp:nvSpPr>
      <dsp:spPr>
        <a:xfrm>
          <a:off x="2750864" y="2197"/>
          <a:ext cx="2090953" cy="125457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ZOOS</a:t>
          </a:r>
          <a:endParaRPr lang="pl-PL" sz="3000" kern="1200" dirty="0"/>
        </a:p>
      </dsp:txBody>
      <dsp:txXfrm>
        <a:off x="2750864" y="2197"/>
        <a:ext cx="2090953" cy="1254572"/>
      </dsp:txXfrm>
    </dsp:sp>
    <dsp:sp modelId="{96A722E2-70B1-4176-BE7E-857676C7B2A1}">
      <dsp:nvSpPr>
        <dsp:cNvPr id="0" name=""/>
        <dsp:cNvSpPr/>
      </dsp:nvSpPr>
      <dsp:spPr>
        <a:xfrm>
          <a:off x="5050913" y="2197"/>
          <a:ext cx="2090953" cy="125457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Dyrektor CSS</a:t>
          </a:r>
          <a:endParaRPr lang="pl-PL" sz="3000" kern="1200" dirty="0"/>
        </a:p>
      </dsp:txBody>
      <dsp:txXfrm>
        <a:off x="5050913" y="2197"/>
        <a:ext cx="2090953" cy="1254572"/>
      </dsp:txXfrm>
    </dsp:sp>
    <dsp:sp modelId="{ED29CBC3-121E-44A6-BAE0-8CE3A7EF5616}">
      <dsp:nvSpPr>
        <dsp:cNvPr id="0" name=""/>
        <dsp:cNvSpPr/>
      </dsp:nvSpPr>
      <dsp:spPr>
        <a:xfrm>
          <a:off x="444668" y="1595487"/>
          <a:ext cx="2090953" cy="14582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Pan Rektor</a:t>
          </a:r>
          <a:endParaRPr lang="pl-PL" sz="3000" kern="1200" dirty="0"/>
        </a:p>
      </dsp:txBody>
      <dsp:txXfrm>
        <a:off x="444668" y="1595487"/>
        <a:ext cx="2090953" cy="1458239"/>
      </dsp:txXfrm>
    </dsp:sp>
    <dsp:sp modelId="{C2906DEE-6EA4-44BD-9D9B-C824AD6FA99F}">
      <dsp:nvSpPr>
        <dsp:cNvPr id="0" name=""/>
        <dsp:cNvSpPr/>
      </dsp:nvSpPr>
      <dsp:spPr>
        <a:xfrm>
          <a:off x="2699865" y="1653524"/>
          <a:ext cx="2090953" cy="1254572"/>
        </a:xfrm>
        <a:prstGeom prst="rect">
          <a:avLst/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Kwestura</a:t>
          </a:r>
          <a:endParaRPr lang="pl-PL" sz="3000" kern="1200" dirty="0"/>
        </a:p>
      </dsp:txBody>
      <dsp:txXfrm>
        <a:off x="2699865" y="1653524"/>
        <a:ext cx="2090953" cy="1254572"/>
      </dsp:txXfrm>
    </dsp:sp>
    <dsp:sp modelId="{CF7D789A-577C-446A-8EEA-F744CB32DF9E}">
      <dsp:nvSpPr>
        <dsp:cNvPr id="0" name=""/>
        <dsp:cNvSpPr/>
      </dsp:nvSpPr>
      <dsp:spPr>
        <a:xfrm>
          <a:off x="5047776" y="1653524"/>
          <a:ext cx="2090953" cy="125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5047776" y="1653524"/>
        <a:ext cx="2090953" cy="1254572"/>
      </dsp:txXfrm>
    </dsp:sp>
    <dsp:sp modelId="{40C3F52F-9820-4E36-9F61-182DB8C52EBA}">
      <dsp:nvSpPr>
        <dsp:cNvPr id="0" name=""/>
        <dsp:cNvSpPr/>
      </dsp:nvSpPr>
      <dsp:spPr>
        <a:xfrm>
          <a:off x="5040081" y="1637436"/>
          <a:ext cx="2090953" cy="140110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Dział Finansowy</a:t>
          </a:r>
          <a:endParaRPr lang="pl-PL" sz="3000" kern="1200" dirty="0"/>
        </a:p>
      </dsp:txBody>
      <dsp:txXfrm>
        <a:off x="5040081" y="1637436"/>
        <a:ext cx="2090953" cy="140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232DE-F29A-46FE-A1E2-ACB4585EEA08}" type="datetimeFigureOut">
              <a:rPr lang="pl-PL" smtClean="0"/>
              <a:t>16.03.2022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B41D-95BB-42F8-8570-BF4BE76EA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9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BAF0-6087-4AA9-A76C-C0D4671A8D7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168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8F59-55AC-474B-9D6E-01651EC8499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3562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D8A3-2553-4234-9BE8-8BA65F0E3A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6166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132B-7BC9-48C1-A18D-C7A01EFF38E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9069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B0C15-1903-448C-9134-546B5BB1256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8334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8313-5C02-45F9-ACFE-C8B51BAC1A2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6780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55D6-0A27-4E89-956D-B8CE3BCAE49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5103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6E61-278D-4C11-90DC-0F5ECF9E434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9124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B51D-0FD8-4151-ADB8-91EFF73D52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074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26F4-4754-4897-860D-2108FCEC02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6284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7549-379A-4876-BBD9-77320FE8C91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74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pPr>
              <a:defRPr/>
            </a:pPr>
            <a:fld id="{6BB1CB67-51F7-413D-9BC3-0AEE38233D0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254125" indent="-7334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735138" indent="-69215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382838" indent="-81915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127375" indent="-10414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zp.agh.edu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alzp.pl/kody-cp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agh.edu.pl/uczelnia/struktura/administracja-centralna/pion-rektora/dzial-informacji-i-promocji/materialy-promocyjne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nioski.dwz.agh.edu.pl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nioski.dwz.agh.edu.pl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sswierk@agh.edu.pl" TargetMode="External"/><Relationship Id="rId2" Type="http://schemas.openxmlformats.org/officeDocument/2006/relationships/hyperlink" Target="mailto:sochacka@agh.edu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2387600" y="682625"/>
            <a:ext cx="76549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r>
              <a:rPr lang="pl-PL" altLang="pl-PL" sz="3600" b="1" dirty="0"/>
              <a:t>Dział Spraw Studenckich </a:t>
            </a:r>
          </a:p>
          <a:p>
            <a:pPr algn="ctr" eaLnBrk="1"/>
            <a:endParaRPr lang="pl-PL" altLang="pl-PL" sz="3600" b="1" dirty="0"/>
          </a:p>
          <a:p>
            <a:pPr algn="ctr" eaLnBrk="1"/>
            <a:r>
              <a:rPr lang="pl-PL" altLang="pl-PL" sz="3600" b="1" dirty="0"/>
              <a:t>Rozliczanie Grantów Rektora </a:t>
            </a:r>
            <a:r>
              <a:rPr lang="pl-PL" altLang="pl-PL" sz="3600" b="1" dirty="0" smtClean="0"/>
              <a:t>  oraz innych </a:t>
            </a:r>
            <a:r>
              <a:rPr lang="pl-PL" altLang="pl-PL" sz="3600" b="1" dirty="0"/>
              <a:t>projektów studenckich </a:t>
            </a:r>
            <a:r>
              <a:rPr lang="pl-PL" altLang="pl-PL" sz="3600" b="1" dirty="0" smtClean="0"/>
              <a:t>w </a:t>
            </a:r>
            <a:r>
              <a:rPr lang="pl-PL" altLang="pl-PL" sz="3600" b="1" dirty="0"/>
              <a:t>roku </a:t>
            </a:r>
            <a:r>
              <a:rPr lang="pl-PL" altLang="pl-PL" sz="3600" b="1" dirty="0" smtClean="0"/>
              <a:t>2022.</a:t>
            </a:r>
            <a:endParaRPr lang="pl-PL" altLang="pl-PL" sz="3600" b="1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3828182" y="7018338"/>
            <a:ext cx="2666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pl-PL" altLang="pl-PL" sz="1600" b="1" dirty="0">
                <a:solidFill>
                  <a:schemeClr val="tx1"/>
                </a:solidFill>
              </a:rPr>
              <a:t>Kraków, </a:t>
            </a:r>
            <a:r>
              <a:rPr lang="pl-PL" altLang="pl-PL" sz="1600" b="1" dirty="0" smtClean="0">
                <a:solidFill>
                  <a:schemeClr val="tx1"/>
                </a:solidFill>
              </a:rPr>
              <a:t>16 </a:t>
            </a:r>
            <a:r>
              <a:rPr lang="pl-PL" altLang="pl-PL" sz="1600" b="1" dirty="0">
                <a:solidFill>
                  <a:schemeClr val="tx1"/>
                </a:solidFill>
              </a:rPr>
              <a:t>marca </a:t>
            </a:r>
            <a:r>
              <a:rPr lang="pl-PL" altLang="pl-PL" sz="1600" b="1" dirty="0" smtClean="0">
                <a:solidFill>
                  <a:schemeClr val="tx1"/>
                </a:solidFill>
              </a:rPr>
              <a:t>2022 r.</a:t>
            </a:r>
            <a:endParaRPr lang="en-US" altLang="pl-PL" sz="16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0" y="4066282"/>
            <a:ext cx="3666070" cy="20614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Realizacja zamówienia/zakupu – ścieżki postępowania: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46" y="1862138"/>
            <a:ext cx="9210675" cy="5228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1. Sprawdzenie planu zamówień publicznych:</a:t>
            </a:r>
          </a:p>
          <a:p>
            <a:r>
              <a:rPr lang="pl-PL" altLang="pl-PL" sz="2800" u="sng" dirty="0">
                <a:latin typeface="+mj-lt"/>
              </a:rPr>
              <a:t>Strona </a:t>
            </a:r>
            <a:r>
              <a:rPr lang="pl-PL" altLang="pl-PL" sz="2800" u="sng" dirty="0" smtClean="0">
                <a:latin typeface="+mj-lt"/>
              </a:rPr>
              <a:t>internetowa </a:t>
            </a:r>
            <a:r>
              <a:rPr lang="pl-PL" altLang="pl-PL" sz="2800" u="sng" dirty="0" smtClean="0">
                <a:latin typeface="+mj-lt"/>
                <a:hlinkClick r:id="rId2"/>
              </a:rPr>
              <a:t>www.dzp.agh.edu.pl</a:t>
            </a:r>
            <a:endParaRPr lang="pl-PL" altLang="pl-PL" sz="2800" u="sng" dirty="0" smtClean="0">
              <a:latin typeface="+mj-lt"/>
            </a:endParaRPr>
          </a:p>
          <a:p>
            <a:endParaRPr lang="pl-PL" sz="2800" dirty="0"/>
          </a:p>
        </p:txBody>
      </p:sp>
      <p:pic>
        <p:nvPicPr>
          <p:cNvPr id="4" name="Symbol zastępczy zawartości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97" y="3688302"/>
            <a:ext cx="6016047" cy="32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 bwMode="auto">
          <a:xfrm>
            <a:off x="6348461" y="4714354"/>
            <a:ext cx="1839583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rgbClr val="FF0000"/>
                </a:solidFill>
              </a:rPr>
              <a:t>Plan zamówień Publicznych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3886" y="401638"/>
            <a:ext cx="8781802" cy="1460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Plan Zamówień Publicznych: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sz="3200" dirty="0"/>
              <a:t>j</a:t>
            </a:r>
            <a:r>
              <a:rPr lang="pl-PL" sz="3200" dirty="0" smtClean="0"/>
              <a:t>est to zaplanowanie z jakich usług będziemy korzystać oraz jakich zakupów będziemy dokonywać jako Uczelnia;</a:t>
            </a:r>
          </a:p>
          <a:p>
            <a:pPr>
              <a:buFontTx/>
              <a:buChar char="-"/>
            </a:pPr>
            <a:r>
              <a:rPr lang="pl-PL" sz="3200" dirty="0"/>
              <a:t>s</a:t>
            </a:r>
            <a:r>
              <a:rPr lang="pl-PL" sz="3200" dirty="0" smtClean="0"/>
              <a:t>tanowi podstawę ustalenia właściwego trybu postępowania oraz kontroli wydatkowania środków publicznych w skali całej Uczelni;</a:t>
            </a:r>
          </a:p>
          <a:p>
            <a:pPr marL="0" indent="0">
              <a:buNone/>
            </a:pPr>
            <a:r>
              <a:rPr lang="pl-PL" sz="3200" dirty="0" smtClean="0"/>
              <a:t>-  plan tworzony jest na dany rok kalendarzowy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3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7902" y="401638"/>
            <a:ext cx="8637786" cy="1460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Plan Zamówień Publicznych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dirty="0" smtClean="0"/>
              <a:t>- tworzony </a:t>
            </a:r>
            <a:r>
              <a:rPr lang="pl-PL" sz="3200" dirty="0"/>
              <a:t>jest </a:t>
            </a:r>
            <a:r>
              <a:rPr lang="pl-PL" sz="3200" dirty="0" smtClean="0"/>
              <a:t>na początku roku kalendarzowego przez </a:t>
            </a:r>
            <a:r>
              <a:rPr lang="pl-PL" sz="3200" dirty="0"/>
              <a:t>Dział Zamówień Publicznych w oparciu o </a:t>
            </a:r>
            <a:r>
              <a:rPr lang="pl-PL" sz="3200" dirty="0" smtClean="0"/>
              <a:t>złożone plany </a:t>
            </a:r>
            <a:r>
              <a:rPr lang="pl-PL" sz="3200" dirty="0"/>
              <a:t>zamówień publicznych </a:t>
            </a:r>
            <a:r>
              <a:rPr lang="pl-PL" sz="3200" dirty="0" smtClean="0"/>
              <a:t>przez wszystkie jednostki </a:t>
            </a:r>
            <a:r>
              <a:rPr lang="pl-PL" sz="3200" dirty="0"/>
              <a:t>na AGH;</a:t>
            </a:r>
          </a:p>
          <a:p>
            <a:pPr marL="0" indent="0">
              <a:buNone/>
            </a:pPr>
            <a:r>
              <a:rPr lang="pl-PL" sz="3200" dirty="0" smtClean="0"/>
              <a:t>- jednostki mogą korygować/aktualizować w DZP plany zamówień publicznych swoich jednostek, uwzględniając niezaplanowane zakupy na etapie tworzenia planu;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165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9870" y="753914"/>
            <a:ext cx="8925818" cy="1108224"/>
          </a:xfrm>
        </p:spPr>
        <p:txBody>
          <a:bodyPr/>
          <a:lstStyle/>
          <a:p>
            <a:r>
              <a:rPr lang="pl-PL" dirty="0" smtClean="0"/>
              <a:t>Plan Zamówień Publicznych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" y="1762026"/>
            <a:ext cx="9439183" cy="32403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" y="5074394"/>
            <a:ext cx="9439183" cy="17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2" y="681906"/>
            <a:ext cx="9210675" cy="1460500"/>
          </a:xfrm>
        </p:spPr>
        <p:txBody>
          <a:bodyPr/>
          <a:lstStyle/>
          <a:p>
            <a:r>
              <a:rPr lang="pl-PL" dirty="0" smtClean="0"/>
              <a:t>Jak czytać Plan Zamówień Publicznych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410097"/>
            <a:ext cx="9210675" cy="4395515"/>
          </a:xfrm>
        </p:spPr>
        <p:txBody>
          <a:bodyPr/>
          <a:lstStyle/>
          <a:p>
            <a:r>
              <a:rPr lang="pl-PL" sz="3200" dirty="0"/>
              <a:t>w</a:t>
            </a:r>
            <a:r>
              <a:rPr lang="pl-PL" sz="3200" dirty="0" smtClean="0"/>
              <a:t>ybierz rodzaj planu w zależności od zakupu: dostawy/usługi;</a:t>
            </a:r>
          </a:p>
          <a:p>
            <a:r>
              <a:rPr lang="pl-PL" sz="3200" dirty="0"/>
              <a:t>w</a:t>
            </a:r>
            <a:r>
              <a:rPr lang="pl-PL" sz="3200" dirty="0" smtClean="0"/>
              <a:t> przedmiocie zamówienia znajdź odpowiednią kategorię zakupu – możesz posłużyć się kodem CPV;</a:t>
            </a:r>
          </a:p>
          <a:p>
            <a:r>
              <a:rPr lang="pl-PL" sz="3200" dirty="0"/>
              <a:t>s</a:t>
            </a:r>
            <a:r>
              <a:rPr lang="pl-PL" sz="3200" dirty="0" smtClean="0"/>
              <a:t>prawdź kwotę w pozycji: wartość szacunkowa w zł (netto) – w zależności od kwoty wybierz odpowiednią procedurę zakupu </a:t>
            </a:r>
          </a:p>
        </p:txBody>
      </p:sp>
    </p:spTree>
    <p:extLst>
      <p:ext uri="{BB962C8B-B14F-4D97-AF65-F5344CB8AC3E}">
        <p14:creationId xmlns:p14="http://schemas.microsoft.com/office/powerpoint/2010/main" val="42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Co to jest kod CPV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862138"/>
            <a:ext cx="9357865" cy="5228480"/>
          </a:xfrm>
        </p:spPr>
        <p:txBody>
          <a:bodyPr/>
          <a:lstStyle/>
          <a:p>
            <a:r>
              <a:rPr lang="pl-PL" sz="3200" dirty="0" smtClean="0"/>
              <a:t>CPV to wspólny </a:t>
            </a:r>
            <a:r>
              <a:rPr lang="pl-PL" sz="3200" dirty="0"/>
              <a:t>słownik </a:t>
            </a:r>
            <a:r>
              <a:rPr lang="pl-PL" sz="3200" dirty="0" smtClean="0"/>
              <a:t>zamówień, który </a:t>
            </a:r>
            <a:r>
              <a:rPr lang="pl-PL" sz="3200" dirty="0"/>
              <a:t>stanowi jednolity system klasyfikacji zamówień </a:t>
            </a:r>
            <a:r>
              <a:rPr lang="pl-PL" sz="3200" dirty="0" smtClean="0"/>
              <a:t>publicznych;</a:t>
            </a:r>
          </a:p>
          <a:p>
            <a:r>
              <a:rPr lang="pl-PL" sz="3200" dirty="0"/>
              <a:t>w</a:t>
            </a:r>
            <a:r>
              <a:rPr lang="pl-PL" sz="3200" dirty="0" smtClean="0"/>
              <a:t> Uczelni jego celem jest uporządkowanie dokonywanych zakupów, aby wszystkie jednostki posługiwały się takimi samymi oznaczeniami wybranych zakupów/usług;</a:t>
            </a:r>
          </a:p>
          <a:p>
            <a:r>
              <a:rPr lang="pl-PL" sz="3200" dirty="0"/>
              <a:t>s</a:t>
            </a:r>
            <a:r>
              <a:rPr lang="pl-PL" sz="3200" dirty="0" smtClean="0"/>
              <a:t>tosowany jest w celu kontroli wydatkowanych środków na poszczególne pozycje i doboru odpowiedniej procedury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689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681906"/>
            <a:ext cx="9210675" cy="1180232"/>
          </a:xfrm>
        </p:spPr>
        <p:txBody>
          <a:bodyPr/>
          <a:lstStyle/>
          <a:p>
            <a:r>
              <a:rPr lang="pl-PL" sz="3600" dirty="0" smtClean="0"/>
              <a:t>Brak kodu CPV w Planie Zamówień Publicznych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762026"/>
            <a:ext cx="9645897" cy="5043587"/>
          </a:xfrm>
        </p:spPr>
        <p:txBody>
          <a:bodyPr/>
          <a:lstStyle/>
          <a:p>
            <a:r>
              <a:rPr lang="pl-PL" dirty="0"/>
              <a:t>z</a:t>
            </a:r>
            <a:r>
              <a:rPr lang="pl-PL" dirty="0" smtClean="0"/>
              <a:t>najdź odpowiedni kod CPV w wyszukiwarce:</a:t>
            </a:r>
          </a:p>
          <a:p>
            <a:pPr marL="0" indent="0" algn="ctr"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www.portalzp.pl/kody-cpv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oinformuj DSS o potrzebie wprowadzenia kodu do Planu Zamówień Publicznych.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Po akceptacji przez DSS dokonaj zakupu.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10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3886" y="1862138"/>
            <a:ext cx="8781802" cy="4943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200" dirty="0" smtClean="0">
                <a:solidFill>
                  <a:srgbClr val="FF0000"/>
                </a:solidFill>
              </a:rPr>
              <a:t>2. Wybranie procedury postępowania          na podstawie Regulaminu udzielania zamówień publicznych w AGH wprowadzonego Zarządzeniem Rektora 3/2021 z dnia 21.01.2021r. </a:t>
            </a:r>
          </a:p>
          <a:p>
            <a:pPr marL="0" indent="0">
              <a:buNone/>
            </a:pPr>
            <a:endParaRPr lang="pl-PL" sz="3200" dirty="0" smtClean="0"/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096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925" y="825922"/>
            <a:ext cx="8586763" cy="1008112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2.1 Procedura udzielenia zamówień publicznych, których wartość szacunkowa netto jest mniejsza niż 130 000 złotych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rgbClr val="FF0000"/>
                </a:solidFill>
              </a:rPr>
              <a:t>Zamówienia publiczne na dostawy i usługi, których wartość brutto nie przekracza kwoty 10 000 złotych: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 tym przypadku nie jest wymagane prowadzenie dokumentacji czynności oraz pisemne uzasadnienie wyboru wykonawcy. Udokumentowaniem zakupu jest faktura.</a:t>
            </a:r>
          </a:p>
          <a:p>
            <a:pPr marL="0" indent="0">
              <a:buNone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Oznacz to, że możesz dokonać zakupu do kwoty 10 000 złotych bez konieczności sporządzenia notatki z rozeznania rynku oraz zamówienia !</a:t>
            </a:r>
          </a:p>
          <a:p>
            <a:pPr marL="0" indent="0" algn="ctr">
              <a:buNone/>
            </a:pPr>
            <a:endParaRPr lang="pl-PL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2"/>
            <a:ext cx="9210675" cy="486323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Zamówienia publiczne na dostawy i usługi, których wartość brutto przekracza kwotę 10 000 złotych, lecz nie przekracza kwoty 20 000 złotych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w tym przypadku przeprowadza się rozeznanie rynku dostaw     i usług. Z przeprowadzonych czynności sporządza się notatkę uzasadniając wybór wykonawcy oraz zamówienie</a:t>
            </a:r>
            <a:r>
              <a:rPr lang="pl-PL" sz="2400" dirty="0" smtClean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0" lvl="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Oznacz to, że </a:t>
            </a:r>
            <a:r>
              <a:rPr lang="pl-PL" sz="2400" b="1" dirty="0" smtClean="0">
                <a:solidFill>
                  <a:srgbClr val="FF0000"/>
                </a:solidFill>
              </a:rPr>
              <a:t>przed zakupem musisz sporządzić notatkę z rozeznania rynku oraz zamówienie !</a:t>
            </a:r>
          </a:p>
          <a:p>
            <a:pPr marL="0" lvl="0" indent="0"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Dopiero po akceptacji wymaganych dokumentów przez Prorektora ds. Studenckich oraz Panią Kwestor możesz dokonać zakupu. 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7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96334" y="2122066"/>
            <a:ext cx="4896544" cy="468354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sz="3200" dirty="0" smtClean="0"/>
              <a:t>Zamówienia Publiczne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Rozliczanie faktur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Przydatne informację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Zakupy zagraniczne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Wyjazdy krajowe</a:t>
            </a:r>
          </a:p>
          <a:p>
            <a:pPr marL="0" indent="0">
              <a:buNone/>
            </a:pPr>
            <a:r>
              <a:rPr lang="pl-PL" sz="3200" dirty="0"/>
              <a:t> </a:t>
            </a:r>
            <a:r>
              <a:rPr lang="pl-PL" sz="3200" dirty="0" smtClean="0"/>
              <a:t>    i zagraniczne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2" y="1762026"/>
            <a:ext cx="4752528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Wzory dokumentów:</a:t>
            </a: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83187"/>
              </p:ext>
            </p:extLst>
          </p:nvPr>
        </p:nvGraphicFramePr>
        <p:xfrm>
          <a:off x="2244006" y="1142116"/>
          <a:ext cx="5904656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3" imgW="6260301" imgH="8955581" progId="Word.Document.8">
                  <p:embed/>
                </p:oleObj>
              </mc:Choice>
              <mc:Fallback>
                <p:oleObj name="Document" r:id="rId3" imgW="6260301" imgH="89555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4006" y="1142116"/>
                        <a:ext cx="5904656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Wzory dokumentów:</a:t>
            </a: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14" y="1329978"/>
            <a:ext cx="53285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9910" y="401638"/>
            <a:ext cx="8565778" cy="1460500"/>
          </a:xfrm>
        </p:spPr>
        <p:txBody>
          <a:bodyPr/>
          <a:lstStyle/>
          <a:p>
            <a:r>
              <a:rPr lang="pl-PL" dirty="0" smtClean="0"/>
              <a:t>Cel sporządzenia dokumentów: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600" b="1" dirty="0" smtClean="0"/>
              <a:t>1. Notatka z rozeznania rynku:</a:t>
            </a:r>
          </a:p>
          <a:p>
            <a:pPr>
              <a:buFontTx/>
              <a:buChar char="-"/>
            </a:pPr>
            <a:r>
              <a:rPr lang="pl-PL" sz="2600" dirty="0" smtClean="0"/>
              <a:t>zebranie informacji na temat dostępności towaru/usługi oraz informacji cenowych;</a:t>
            </a:r>
          </a:p>
          <a:p>
            <a:pPr>
              <a:buFontTx/>
              <a:buChar char="-"/>
            </a:pPr>
            <a:r>
              <a:rPr lang="pl-PL" sz="2600" dirty="0"/>
              <a:t>w</a:t>
            </a:r>
            <a:r>
              <a:rPr lang="pl-PL" sz="2600" dirty="0" smtClean="0"/>
              <a:t>ybranie najkorzystniejszej oferty;</a:t>
            </a:r>
          </a:p>
          <a:p>
            <a:pPr marL="0" indent="0">
              <a:buNone/>
            </a:pPr>
            <a:r>
              <a:rPr lang="pl-PL" sz="2600" b="1" dirty="0" smtClean="0"/>
              <a:t>2. Zamówienie:</a:t>
            </a:r>
          </a:p>
          <a:p>
            <a:pPr>
              <a:buFontTx/>
              <a:buChar char="-"/>
            </a:pPr>
            <a:r>
              <a:rPr lang="pl-PL" sz="2600" dirty="0" smtClean="0"/>
              <a:t>zabezpieczenie interesu zamawiającego;</a:t>
            </a:r>
          </a:p>
          <a:p>
            <a:pPr>
              <a:buFontTx/>
              <a:buChar char="-"/>
            </a:pPr>
            <a:r>
              <a:rPr lang="pl-PL" sz="2600" dirty="0"/>
              <a:t>z</a:t>
            </a:r>
            <a:r>
              <a:rPr lang="pl-PL" sz="2600" dirty="0" smtClean="0"/>
              <a:t>obowiązanie wykonawcy do dostarczenia towaru/zrealizowania usługi;</a:t>
            </a:r>
          </a:p>
          <a:p>
            <a:pPr>
              <a:buFontTx/>
              <a:buChar char="-"/>
            </a:pPr>
            <a:r>
              <a:rPr lang="pl-PL" sz="2600" dirty="0"/>
              <a:t>o</a:t>
            </a:r>
            <a:r>
              <a:rPr lang="pl-PL" sz="2600" dirty="0" smtClean="0"/>
              <a:t>kreślenie warunków współpracy: kwoty do zapłaty, warunki dostawy i płatności 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6078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762026"/>
            <a:ext cx="9210675" cy="50435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FF0000"/>
                </a:solidFill>
              </a:rPr>
              <a:t>Zamówienia publiczne na dostawy i usługi, których wartość brutto </a:t>
            </a:r>
            <a:r>
              <a:rPr lang="pl-PL" sz="2400" dirty="0" smtClean="0">
                <a:solidFill>
                  <a:srgbClr val="FF0000"/>
                </a:solidFill>
              </a:rPr>
              <a:t>jest większa od 20 000 złotych, lecz których wartość netto jest mniejsza od 130 000 złotych  </a:t>
            </a:r>
            <a:endParaRPr lang="pl-PL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w tym przypadku przeprowadza się </a:t>
            </a:r>
            <a:r>
              <a:rPr lang="pl-PL" sz="2400" dirty="0" smtClean="0">
                <a:solidFill>
                  <a:schemeClr val="tx1"/>
                </a:solidFill>
              </a:rPr>
              <a:t>pozyskanie tzw. oferty cenowej. Z czynności wyboru wykonawcy zamówienia publicznego sporządza się protokół wyboru, zamówienie oraz zawiera umowę z wykonawcą.  </a:t>
            </a:r>
            <a:endParaRPr lang="pl-PL" sz="24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Oznacz to, że przed zakupem musisz: </a:t>
            </a:r>
          </a:p>
          <a:p>
            <a:pPr lvl="0">
              <a:buFontTx/>
              <a:buChar char="-"/>
            </a:pPr>
            <a:r>
              <a:rPr lang="pl-PL" sz="1800" dirty="0">
                <a:solidFill>
                  <a:srgbClr val="FF0000"/>
                </a:solidFill>
              </a:rPr>
              <a:t>p</a:t>
            </a:r>
            <a:r>
              <a:rPr lang="pl-PL" sz="1800" dirty="0" smtClean="0">
                <a:solidFill>
                  <a:srgbClr val="FF0000"/>
                </a:solidFill>
              </a:rPr>
              <a:t>ozyskać 3 oferty od potencjalnego dostawcy; </a:t>
            </a:r>
          </a:p>
          <a:p>
            <a:pPr lvl="0">
              <a:buFontTx/>
              <a:buChar char="-"/>
            </a:pPr>
            <a:r>
              <a:rPr lang="pl-PL" sz="1800" dirty="0" smtClean="0">
                <a:solidFill>
                  <a:srgbClr val="FF0000"/>
                </a:solidFill>
              </a:rPr>
              <a:t>sporządzić protokół z wyboru oferty cenowej na podstawie zebranych ofert;</a:t>
            </a:r>
          </a:p>
          <a:p>
            <a:pPr marL="0" lvl="0" indent="0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-     sporządzić zamówienie oraz umowę; </a:t>
            </a:r>
          </a:p>
          <a:p>
            <a:pPr marL="0" lvl="0" indent="0" algn="ctr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Dopiero po akceptacji wymaganych dokumentów przez Prorektora ds. Studenckich oraz Panią Kwestor możesz dokonać zakupu. </a:t>
            </a:r>
            <a:endParaRPr lang="pl-PL" sz="18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Wzór dokumentów: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857197"/>
              </p:ext>
            </p:extLst>
          </p:nvPr>
        </p:nvGraphicFramePr>
        <p:xfrm>
          <a:off x="2460030" y="1101162"/>
          <a:ext cx="5688632" cy="620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279429" imgH="7581432" progId="Word.Document.8">
                  <p:embed/>
                </p:oleObj>
              </mc:Choice>
              <mc:Fallback>
                <p:oleObj name="Document" r:id="rId3" imgW="6279429" imgH="758143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030" y="1101162"/>
                        <a:ext cx="5688632" cy="620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934" y="1185962"/>
            <a:ext cx="8493770" cy="1460500"/>
          </a:xfrm>
        </p:spPr>
        <p:txBody>
          <a:bodyPr/>
          <a:lstStyle/>
          <a:p>
            <a:pPr algn="l"/>
            <a:r>
              <a:rPr lang="pl-PL" sz="2900" dirty="0" smtClean="0">
                <a:solidFill>
                  <a:schemeClr val="tx1"/>
                </a:solidFill>
              </a:rPr>
              <a:t>2.2 Procedura udzielenia zamówień, o wartości szacunkowej równiej lub przekraczającej 130 000 złotych</a:t>
            </a:r>
            <a:endParaRPr lang="pl-PL" sz="2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838" y="2914154"/>
            <a:ext cx="9210675" cy="4323506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Wszczęcie postępowania następuje na podstawie złożonego do Działu Zamówień Publicznych wniosku  o uruchomienie postępowania o zamówienie publiczne wraz ze specyfikacją warunków zamówienia (w niektórych przypadkach wraz z analizą potrzeb i wymagań).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41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Wzór dokumentu: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3508" y="1690018"/>
            <a:ext cx="3762825" cy="5328591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6374" y="1690018"/>
            <a:ext cx="3711832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0032" y="1257970"/>
            <a:ext cx="4216341" cy="5547643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2308" y="1257970"/>
            <a:ext cx="3457622" cy="55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803846" y="1834034"/>
            <a:ext cx="9210675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4000" dirty="0" smtClean="0">
                <a:solidFill>
                  <a:srgbClr val="FF0000"/>
                </a:solidFill>
              </a:rPr>
              <a:t>SWZ </a:t>
            </a:r>
            <a:r>
              <a:rPr lang="pl-PL" sz="4000" dirty="0" smtClean="0"/>
              <a:t>(Specyfikacja Warunków Zamówienia)</a:t>
            </a:r>
          </a:p>
          <a:p>
            <a:pPr marL="0" indent="0">
              <a:buNone/>
            </a:pPr>
            <a:r>
              <a:rPr lang="pl-PL" sz="4000" dirty="0" smtClean="0">
                <a:sym typeface="Wingdings" panose="05000000000000000000" pitchFamily="2" charset="2"/>
              </a:rPr>
              <a:t>                               </a:t>
            </a:r>
            <a:r>
              <a:rPr lang="pl-PL" sz="2800" dirty="0" smtClean="0">
                <a:sym typeface="Wingdings" panose="05000000000000000000" pitchFamily="2" charset="2"/>
              </a:rPr>
              <a:t>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Załącznik do wniosku o uruchomienie postepowania o zamówienie publiczne</a:t>
            </a:r>
          </a:p>
          <a:p>
            <a:pPr marL="0" indent="0">
              <a:buNone/>
            </a:pPr>
            <a:r>
              <a:rPr lang="pl-PL" sz="2400" dirty="0" smtClean="0"/>
              <a:t>Jest to szczegółowy opis konkretnego przedmiotu zamówienia, uwzględniający wszystkie wymagania zamawiającego co do zakresu usługi lub dostawy, oraz informacje dodatkowe np. termin realizacji zamówienia.</a:t>
            </a:r>
          </a:p>
          <a:p>
            <a:pPr marL="0" indent="0">
              <a:buNone/>
            </a:pPr>
            <a:r>
              <a:rPr lang="pl-PL" sz="2400" dirty="0" smtClean="0"/>
              <a:t>SWZ opisuje się w sposób jednoznaczny, wyczerpujący, dokładny i zrozumiały.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327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Wzór dokumentu: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0350" y="1862138"/>
            <a:ext cx="3933697" cy="4796432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2538" y="1862138"/>
            <a:ext cx="3679780" cy="53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4800" dirty="0" smtClean="0"/>
              <a:t>www.dss.agh.edu.pl</a:t>
            </a:r>
            <a:endParaRPr lang="pl-PL" sz="4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5" y="1862138"/>
            <a:ext cx="8884211" cy="4943475"/>
          </a:xfrm>
        </p:spPr>
      </p:pic>
    </p:spTree>
    <p:extLst>
      <p:ext uri="{BB962C8B-B14F-4D97-AF65-F5344CB8AC3E}">
        <p14:creationId xmlns:p14="http://schemas.microsoft.com/office/powerpoint/2010/main" val="5189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potrzeb i wymagań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>
                <a:solidFill>
                  <a:srgbClr val="FF0000"/>
                </a:solidFill>
              </a:rPr>
              <a:t>Powyżej progów unijnych </a:t>
            </a:r>
            <a:r>
              <a:rPr lang="pl-PL" sz="2800" dirty="0"/>
              <a:t>=&gt; obowiązkowa</a:t>
            </a:r>
          </a:p>
          <a:p>
            <a:pPr lvl="0"/>
            <a:r>
              <a:rPr lang="pl-PL" sz="2800" dirty="0">
                <a:solidFill>
                  <a:srgbClr val="FF0000"/>
                </a:solidFill>
              </a:rPr>
              <a:t>Poniżej progów unijnych </a:t>
            </a:r>
            <a:r>
              <a:rPr lang="pl-PL" sz="2800" dirty="0"/>
              <a:t>=&gt; dobrowolna</a:t>
            </a:r>
          </a:p>
          <a:p>
            <a:pPr marL="0" lvl="0" indent="0" algn="ctr">
              <a:buNone/>
            </a:pPr>
            <a:r>
              <a:rPr lang="pl-PL" sz="2800" dirty="0">
                <a:solidFill>
                  <a:srgbClr val="0070C0"/>
                </a:solidFill>
              </a:rPr>
              <a:t>Analiza polega na: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800" dirty="0"/>
              <a:t>zbadaniu możliwości zaspokojenia potrzeb                  z wykorzystaniem zasobów własnych (pracownicy, sprzęt)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800" dirty="0"/>
              <a:t>Rozeznaniu rynku w aspekcie możliwości wariantów realizacji zamówienia np. leasing, najem zamiast sprzedaży, zamówienie usług zamiast rzeczy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800" dirty="0"/>
              <a:t>Orientacji na wartości zamówienia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966" y="825922"/>
            <a:ext cx="6120680" cy="59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934" y="897930"/>
            <a:ext cx="8778627" cy="964208"/>
          </a:xfrm>
        </p:spPr>
        <p:txBody>
          <a:bodyPr/>
          <a:lstStyle/>
          <a:p>
            <a:r>
              <a:rPr lang="pl-PL" sz="3200" dirty="0" smtClean="0"/>
              <a:t>2.3 Zamówienia centralne - ogólnouczelniane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1878" y="1459670"/>
            <a:ext cx="9138667" cy="5126891"/>
          </a:xfrm>
        </p:spPr>
        <p:txBody>
          <a:bodyPr/>
          <a:lstStyle/>
          <a:p>
            <a:endParaRPr lang="pl-PL" altLang="pl-PL" sz="2400" dirty="0" smtClean="0">
              <a:latin typeface="Verdana" panose="020B0604030504040204" pitchFamily="34" charset="0"/>
            </a:endParaRPr>
          </a:p>
          <a:p>
            <a:r>
              <a:rPr lang="pl-PL" altLang="pl-PL" sz="2800" dirty="0" smtClean="0">
                <a:latin typeface="+mj-lt"/>
              </a:rPr>
              <a:t>W </a:t>
            </a:r>
            <a:r>
              <a:rPr lang="pl-PL" altLang="pl-PL" sz="2800" dirty="0">
                <a:latin typeface="+mj-lt"/>
              </a:rPr>
              <a:t>planie zamówień realizowanych centralnie, ujęte są przetargi realizowane dla wszystkich Jednostek, </a:t>
            </a:r>
            <a:br>
              <a:rPr lang="pl-PL" altLang="pl-PL" sz="2800" dirty="0">
                <a:latin typeface="+mj-lt"/>
              </a:rPr>
            </a:br>
            <a:r>
              <a:rPr lang="pl-PL" altLang="pl-PL" sz="2800" dirty="0" smtClean="0">
                <a:latin typeface="+mj-lt"/>
              </a:rPr>
              <a:t>w ramach </a:t>
            </a:r>
            <a:r>
              <a:rPr lang="pl-PL" altLang="pl-PL" sz="2800" dirty="0">
                <a:latin typeface="+mj-lt"/>
              </a:rPr>
              <a:t>przetargów ogólnouczelnianych</a:t>
            </a:r>
            <a:r>
              <a:rPr lang="pl-PL" altLang="pl-PL" sz="2800" dirty="0" smtClean="0">
                <a:latin typeface="+mj-lt"/>
              </a:rPr>
              <a:t>.</a:t>
            </a:r>
            <a:endParaRPr lang="pl-PL" altLang="pl-PL" sz="2800" dirty="0" smtClean="0">
              <a:latin typeface="+mj-lt"/>
            </a:endParaRPr>
          </a:p>
          <a:p>
            <a:r>
              <a:rPr lang="pl-PL" altLang="pl-PL" sz="2800" dirty="0" smtClean="0">
                <a:solidFill>
                  <a:srgbClr val="0070C0"/>
                </a:solidFill>
                <a:latin typeface="+mj-lt"/>
              </a:rPr>
              <a:t>Plan </a:t>
            </a:r>
            <a:r>
              <a:rPr lang="pl-PL" altLang="pl-PL" sz="2800" dirty="0">
                <a:solidFill>
                  <a:srgbClr val="0070C0"/>
                </a:solidFill>
                <a:latin typeface="+mj-lt"/>
              </a:rPr>
              <a:t>zamówień realizowanych centralnie, jest zamieszczony na stronie internetowej </a:t>
            </a:r>
            <a:r>
              <a:rPr lang="pl-PL" altLang="pl-PL" sz="2800" dirty="0" smtClean="0">
                <a:solidFill>
                  <a:srgbClr val="0070C0"/>
                </a:solidFill>
                <a:latin typeface="+mj-lt"/>
              </a:rPr>
              <a:t>DZP</a:t>
            </a:r>
          </a:p>
          <a:p>
            <a:r>
              <a:rPr lang="pl-PL" altLang="pl-PL" sz="2800" dirty="0" smtClean="0">
                <a:solidFill>
                  <a:schemeClr val="tx1"/>
                </a:solidFill>
                <a:latin typeface="+mj-lt"/>
              </a:rPr>
              <a:t>Zamówienia centralne są przygotowywane przez DZP w celu uproszczenia zakupów najczęściej dokonywanych przez wszystkie jednostki.</a:t>
            </a:r>
          </a:p>
          <a:p>
            <a:pPr marL="0" indent="0">
              <a:buNone/>
            </a:pPr>
            <a:r>
              <a:rPr lang="pl-PL" altLang="pl-PL" sz="2800" dirty="0">
                <a:latin typeface="+mj-lt"/>
              </a:rPr>
              <a:t>http://www.dzp.agh.edu.pl/dla-jednostek-agh/umowy-ogolnouczelniane/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2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0" y="681906"/>
            <a:ext cx="8928992" cy="6768752"/>
          </a:xfrm>
        </p:spPr>
      </p:pic>
    </p:spTree>
    <p:extLst>
      <p:ext uri="{BB962C8B-B14F-4D97-AF65-F5344CB8AC3E}">
        <p14:creationId xmlns:p14="http://schemas.microsoft.com/office/powerpoint/2010/main" val="18936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5854" y="690617"/>
            <a:ext cx="9210675" cy="1460500"/>
          </a:xfrm>
        </p:spPr>
        <p:txBody>
          <a:bodyPr/>
          <a:lstStyle/>
          <a:p>
            <a:r>
              <a:rPr lang="pl-PL" sz="4800" dirty="0" smtClean="0"/>
              <a:t>Przetargi Działu Spraw Studenckich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338089"/>
            <a:ext cx="6981601" cy="4467523"/>
          </a:xfrm>
        </p:spPr>
        <p:txBody>
          <a:bodyPr/>
          <a:lstStyle/>
          <a:p>
            <a:r>
              <a:rPr lang="pl-PL" sz="3200" dirty="0" smtClean="0"/>
              <a:t>Aktualnie Dział Spraw Studenckich jest w trakcie procedowania przetargu na materiały promocyjne. Prognozowane rozstrzygnięcie przetargu 28.03.2022r. </a:t>
            </a:r>
          </a:p>
          <a:p>
            <a:r>
              <a:rPr lang="pl-PL" sz="3200" dirty="0" smtClean="0"/>
              <a:t>Szczegółowe informacje o rozstrzygnięciu przetargu zostaną umieszczone na stronie DSS.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82" y="3058170"/>
            <a:ext cx="3007221" cy="3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7942" y="825922"/>
            <a:ext cx="8277746" cy="1036216"/>
          </a:xfrm>
        </p:spPr>
        <p:txBody>
          <a:bodyPr/>
          <a:lstStyle/>
          <a:p>
            <a:r>
              <a:rPr lang="pl-PL" dirty="0" smtClean="0"/>
              <a:t>Materiały promocyjne AGH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823" y="2011362"/>
            <a:ext cx="9721080" cy="5007247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sz="2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Aby pozyskać materiały promocyjne AGH należy nie później niż 2 dni przed planowaną datą odbioru złożyć zamówienie w Dziale Obsługi Uczelni (łącznik A1-A2)  lub pocztą </a:t>
            </a:r>
            <a:r>
              <a:rPr lang="pl-PL" sz="2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elektroniczną. </a:t>
            </a:r>
          </a:p>
          <a:p>
            <a:pPr marL="457200" lvl="0">
              <a:lnSpc>
                <a:spcPct val="107000"/>
              </a:lnSpc>
              <a:spcAft>
                <a:spcPts val="0"/>
              </a:spcAft>
            </a:pPr>
            <a:r>
              <a:rPr lang="pl-PL" sz="2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Uwaga ! Formularz </a:t>
            </a:r>
            <a:r>
              <a:rPr lang="pl-PL" sz="26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zamówienia musi </a:t>
            </a:r>
            <a:r>
              <a:rPr lang="pl-PL" sz="2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zostać podpisany przez Dysponenta Środków tj. Prorektora ds. Studenckich za pośrednictwem DSS, lub Dziekana Wydziału za pośrednictwem Biura Administracyjnego Wydziału !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sz="2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Materiały </a:t>
            </a:r>
            <a:r>
              <a:rPr lang="pl-PL" sz="2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promocyjne wydawane są na podstawie formularza zamówienia od poniedziałku do piątku w siedzibie DOU w godzinach 8:00- 15:00. </a:t>
            </a:r>
            <a:endParaRPr lang="pl-PL" sz="2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8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25" y="905722"/>
            <a:ext cx="8423349" cy="956415"/>
          </a:xfrm>
        </p:spPr>
        <p:txBody>
          <a:bodyPr/>
          <a:lstStyle/>
          <a:p>
            <a:r>
              <a:rPr lang="pl-PL" dirty="0"/>
              <a:t>Materiały promocyjne AGH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21532" y="1957819"/>
            <a:ext cx="4519612" cy="3177827"/>
          </a:xfrm>
        </p:spPr>
        <p:txBody>
          <a:bodyPr/>
          <a:lstStyle/>
          <a:p>
            <a:pPr marL="457200" lvl="0">
              <a:lnSpc>
                <a:spcPct val="107000"/>
              </a:lnSpc>
              <a:spcAft>
                <a:spcPts val="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 pobrane materiały jednostki obciążone są notą księgową RW, którą należy dostarczyć do DSS.</a:t>
            </a:r>
            <a:endParaRPr lang="pl-PL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  <a:spcAft>
                <a:spcPts val="0"/>
              </a:spcAft>
            </a:pPr>
            <a:r>
              <a:rPr lang="pl-PL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Katalog materiałów promocyjnych wraz z cenami dostępny na stronie: </a:t>
            </a:r>
            <a:endParaRPr lang="pl-PL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1235894" y="5362427"/>
            <a:ext cx="8711381" cy="1368152"/>
          </a:xfrm>
        </p:spPr>
        <p:txBody>
          <a:bodyPr/>
          <a:lstStyle/>
          <a:p>
            <a:pPr marL="66675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u="sng" dirty="0">
                <a:solidFill>
                  <a:srgbClr val="0563C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www.agh.edu.pl/uczelnia/struktura/administracja-centralna/pion-rektora/dzial-informacji-i-promocji/materialy-promocyjne</a:t>
            </a: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82" y="2410098"/>
            <a:ext cx="41044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9870" y="1041946"/>
            <a:ext cx="9210675" cy="1011643"/>
          </a:xfrm>
        </p:spPr>
        <p:txBody>
          <a:bodyPr/>
          <a:lstStyle/>
          <a:p>
            <a:r>
              <a:rPr lang="pl-PL" dirty="0" smtClean="0"/>
              <a:t>Jak rozliczyć faktury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7176" y="2266082"/>
            <a:ext cx="4893369" cy="4314126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ymogi formalne faktury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pis faktury</a:t>
            </a:r>
          </a:p>
          <a:p>
            <a:pPr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odpis opiekuna na fakturach</a:t>
            </a:r>
          </a:p>
          <a:p>
            <a:pPr>
              <a:buFontTx/>
              <a:buChar char="-"/>
            </a:pPr>
            <a:r>
              <a:rPr lang="pl-PL" dirty="0"/>
              <a:t>g</a:t>
            </a:r>
            <a:r>
              <a:rPr lang="pl-PL" dirty="0" smtClean="0"/>
              <a:t>dzie i kiedy rozliczyć faktury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" y="2410098"/>
            <a:ext cx="4608512" cy="41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3202186"/>
            <a:ext cx="5181401" cy="3603427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  <a:effectLst/>
              </a:rPr>
              <a:t>Nabywcą na fakturze jest:</a:t>
            </a:r>
          </a:p>
          <a:p>
            <a:pPr marL="0" indent="0" algn="ctr">
              <a:buNone/>
            </a:pPr>
            <a:r>
              <a:rPr lang="pl-PL" sz="2800" b="1" dirty="0" smtClean="0">
                <a:effectLst/>
              </a:rPr>
              <a:t>Akademia Górniczo-Hutnicza im. Stanisława Staszica w Krakowie</a:t>
            </a:r>
            <a:br>
              <a:rPr lang="pl-PL" sz="2800" b="1" dirty="0" smtClean="0">
                <a:effectLst/>
              </a:rPr>
            </a:br>
            <a:r>
              <a:rPr lang="pl-PL" sz="2800" b="1" dirty="0" smtClean="0">
                <a:effectLst/>
              </a:rPr>
              <a:t>30-059 Kraków</a:t>
            </a:r>
            <a:br>
              <a:rPr lang="pl-PL" sz="2800" b="1" dirty="0" smtClean="0">
                <a:effectLst/>
              </a:rPr>
            </a:br>
            <a:r>
              <a:rPr lang="pl-PL" sz="2800" b="1" dirty="0" smtClean="0">
                <a:effectLst/>
              </a:rPr>
              <a:t>Al. Mickiewicza 30</a:t>
            </a:r>
            <a:br>
              <a:rPr lang="pl-PL" sz="2800" b="1" dirty="0" smtClean="0">
                <a:effectLst/>
              </a:rPr>
            </a:br>
            <a:r>
              <a:rPr lang="pl-PL" sz="2800" b="1" dirty="0" smtClean="0">
                <a:effectLst/>
              </a:rPr>
              <a:t>NIP 6750001923 </a:t>
            </a:r>
          </a:p>
          <a:p>
            <a:pPr marL="0" indent="0" algn="ctr">
              <a:buNone/>
            </a:pPr>
            <a:r>
              <a:rPr lang="pl-PL" sz="2800" b="1" dirty="0" smtClean="0">
                <a:effectLst/>
              </a:rPr>
              <a:t/>
            </a:r>
            <a:br>
              <a:rPr lang="pl-PL" sz="2800" b="1" dirty="0" smtClean="0">
                <a:effectLst/>
              </a:rPr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8" y="897930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u="sng" dirty="0" smtClean="0"/>
              <a:t>Opis faktury</a:t>
            </a:r>
          </a:p>
        </p:txBody>
      </p:sp>
      <p:pic>
        <p:nvPicPr>
          <p:cNvPr id="1024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3225"/>
            <a:ext cx="2476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950" y="1401986"/>
            <a:ext cx="6120680" cy="540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3886" y="1113954"/>
            <a:ext cx="8010525" cy="1224136"/>
          </a:xfrm>
        </p:spPr>
        <p:txBody>
          <a:bodyPr/>
          <a:lstStyle/>
          <a:p>
            <a:r>
              <a:rPr lang="pl-PL" dirty="0" smtClean="0"/>
              <a:t>Zamówienia Publiczne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9830" y="2842146"/>
            <a:ext cx="5544616" cy="3342134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pl-PL" dirty="0" smtClean="0"/>
              <a:t>Najważniejsze informacje dotyczące Zamówień Publicznych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Procedury DZP w oparciu o nowy Regulamin udzielania zamówień publicznych w AGH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Umowy ogólnouczelniane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Przetargi Działu Spraw Studenckich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62" y="2698130"/>
            <a:ext cx="395972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35013" y="609898"/>
            <a:ext cx="9210675" cy="1008112"/>
          </a:xfrm>
        </p:spPr>
        <p:txBody>
          <a:bodyPr/>
          <a:lstStyle/>
          <a:p>
            <a:r>
              <a:rPr lang="pl-PL" dirty="0" smtClean="0"/>
              <a:t>Opis faktury: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2" y="1582064"/>
            <a:ext cx="9210675" cy="5148514"/>
          </a:xfrm>
        </p:spPr>
        <p:txBody>
          <a:bodyPr/>
          <a:lstStyle/>
          <a:p>
            <a:r>
              <a:rPr lang="pl-PL" sz="2700" dirty="0"/>
              <a:t>w</a:t>
            </a:r>
            <a:r>
              <a:rPr lang="pl-PL" sz="2700" dirty="0" smtClean="0"/>
              <a:t>szystkie faktury muszą być opisane zgodnie z załącznikiem nr 4 do Regulaminu konkursu Grant Rektora;</a:t>
            </a:r>
          </a:p>
          <a:p>
            <a:r>
              <a:rPr lang="pl-PL" sz="2700" dirty="0" smtClean="0"/>
              <a:t>należy uwzględnić wszystkie wymagane pola;</a:t>
            </a:r>
          </a:p>
          <a:p>
            <a:r>
              <a:rPr lang="pl-PL" sz="2700" dirty="0" smtClean="0"/>
              <a:t>może być odręczny lub nadrukowany na odwrocie faktury – nie należy dołączać dodatkowych kartek;</a:t>
            </a:r>
          </a:p>
          <a:p>
            <a:r>
              <a:rPr lang="pl-PL" sz="2700" dirty="0" smtClean="0"/>
              <a:t>musi być zrozumiały czego dotyczy zakup;</a:t>
            </a:r>
          </a:p>
          <a:p>
            <a:r>
              <a:rPr lang="pl-PL" sz="2700" dirty="0"/>
              <a:t>p</a:t>
            </a:r>
            <a:r>
              <a:rPr lang="pl-PL" sz="2700" dirty="0" smtClean="0"/>
              <a:t>owinien być sporządzony przez osobę dokonującą zakupu – osoba ta najlepiej orientuje się w kwestii opisu zakupionego przedmiotu lub zrealizowanej usługi;</a:t>
            </a:r>
          </a:p>
          <a:p>
            <a:r>
              <a:rPr lang="pl-PL" sz="2700" dirty="0"/>
              <a:t>m</a:t>
            </a:r>
            <a:r>
              <a:rPr lang="pl-PL" sz="2700" dirty="0" smtClean="0"/>
              <a:t>usi zawierać podpis i pieczątkę Opiekuna Koła;</a:t>
            </a:r>
          </a:p>
          <a:p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43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50" y="321866"/>
            <a:ext cx="6291656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078" y="694515"/>
            <a:ext cx="6189513" cy="864096"/>
          </a:xfrm>
        </p:spPr>
        <p:txBody>
          <a:bodyPr/>
          <a:lstStyle/>
          <a:p>
            <a:r>
              <a:rPr lang="pl-PL" dirty="0"/>
              <a:t>Ważne informacje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798" y="1690018"/>
            <a:ext cx="9865096" cy="4938266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2400" dirty="0" smtClean="0"/>
              <a:t>Faktury </a:t>
            </a:r>
            <a:r>
              <a:rPr lang="pl-PL" sz="2400" dirty="0"/>
              <a:t>należy dostarczyć </a:t>
            </a:r>
            <a:r>
              <a:rPr lang="pl-PL" sz="2400" dirty="0" smtClean="0"/>
              <a:t>do </a:t>
            </a:r>
            <a:r>
              <a:rPr lang="pl-PL" sz="2400" dirty="0"/>
              <a:t>DSS – pawilon C1 pok. </a:t>
            </a:r>
            <a:r>
              <a:rPr lang="pl-PL" sz="2400" dirty="0" smtClean="0"/>
              <a:t>111</a:t>
            </a:r>
          </a:p>
          <a:p>
            <a:pPr marL="0" lvl="0" indent="0" algn="ctr">
              <a:buNone/>
            </a:pPr>
            <a:r>
              <a:rPr lang="pl-PL" sz="2400" dirty="0" smtClean="0"/>
              <a:t> </a:t>
            </a:r>
            <a:r>
              <a:rPr lang="pl-PL" sz="2400" dirty="0"/>
              <a:t>lub pozostawić na portierni w skrzynce „CSS</a:t>
            </a:r>
            <a:r>
              <a:rPr lang="pl-PL" sz="2400" dirty="0" smtClean="0"/>
              <a:t>”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65" y="3058170"/>
            <a:ext cx="4464496" cy="37084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06" y="3058171"/>
            <a:ext cx="4100256" cy="3701520"/>
          </a:xfrm>
          <a:prstGeom prst="rect">
            <a:avLst/>
          </a:prstGeom>
        </p:spPr>
      </p:pic>
      <p:cxnSp>
        <p:nvCxnSpPr>
          <p:cNvPr id="18" name="Łącznik prosty ze strzałką 17"/>
          <p:cNvCxnSpPr/>
          <p:nvPr/>
        </p:nvCxnSpPr>
        <p:spPr bwMode="auto">
          <a:xfrm flipH="1">
            <a:off x="7068542" y="2554114"/>
            <a:ext cx="720080" cy="1224136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87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1958" y="465882"/>
            <a:ext cx="8205738" cy="1152128"/>
          </a:xfrm>
        </p:spPr>
        <p:txBody>
          <a:bodyPr/>
          <a:lstStyle/>
          <a:p>
            <a:r>
              <a:rPr lang="pl-PL" dirty="0" smtClean="0"/>
              <a:t>Ważne informacje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838" y="1978050"/>
            <a:ext cx="9429873" cy="5256584"/>
          </a:xfrm>
        </p:spPr>
        <p:txBody>
          <a:bodyPr/>
          <a:lstStyle/>
          <a:p>
            <a:r>
              <a:rPr lang="pl-PL" sz="2800" dirty="0"/>
              <a:t>w</a:t>
            </a:r>
            <a:r>
              <a:rPr lang="pl-PL" sz="2800" dirty="0" smtClean="0"/>
              <a:t>ydatki muszą być zgodne z planowanymi kosztami oraz kwotami przedstawionymi na zaakceptowanym preliminarzu</a:t>
            </a:r>
            <a:r>
              <a:rPr lang="pl-PL" sz="2800" dirty="0" smtClean="0"/>
              <a:t>;</a:t>
            </a:r>
          </a:p>
          <a:p>
            <a:r>
              <a:rPr lang="pl-PL" sz="2800" dirty="0" smtClean="0"/>
              <a:t>faktury </a:t>
            </a:r>
            <a:r>
              <a:rPr lang="pl-PL" sz="2800" dirty="0"/>
              <a:t>należy </a:t>
            </a:r>
            <a:r>
              <a:rPr lang="pl-PL" sz="2800" dirty="0" smtClean="0"/>
              <a:t>dostarczyć </a:t>
            </a:r>
            <a:r>
              <a:rPr lang="pl-PL" sz="2800" dirty="0"/>
              <a:t>w terminie umożliwiającym opłacenie faktury we wskazanym terminie</a:t>
            </a:r>
            <a:endParaRPr lang="pl-PL" sz="2800" dirty="0" smtClean="0"/>
          </a:p>
          <a:p>
            <a:r>
              <a:rPr lang="pl-PL" sz="2800" dirty="0" smtClean="0"/>
              <a:t>do </a:t>
            </a:r>
            <a:r>
              <a:rPr lang="pl-PL" sz="2800" dirty="0" smtClean="0"/>
              <a:t>faktur złożonych po terminie płatności lub w terminie uniemożliwiającym płatność w terminie należy przedłożyć pisemne przedłużenie terminu płatności wystawione przez kontrahentów;</a:t>
            </a:r>
          </a:p>
          <a:p>
            <a:r>
              <a:rPr lang="pl-PL" sz="2800" dirty="0" smtClean="0"/>
              <a:t>Faktury należy składać sukcesywnie</a:t>
            </a:r>
          </a:p>
          <a:p>
            <a:pPr marL="0" indent="0">
              <a:buNone/>
            </a:pPr>
            <a:r>
              <a:rPr lang="pl-PL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46" y="1978050"/>
            <a:ext cx="4605337" cy="4794250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Należy </a:t>
            </a:r>
            <a:r>
              <a:rPr lang="pl-PL" b="1" dirty="0">
                <a:solidFill>
                  <a:srgbClr val="FF0000"/>
                </a:solidFill>
              </a:rPr>
              <a:t>dokonywać przemyślanych zakupów i rozliczać jak najwięcej zakupów jedną fakturą !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82" y="1185962"/>
            <a:ext cx="3556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5854" y="825922"/>
            <a:ext cx="9210675" cy="964208"/>
          </a:xfrm>
        </p:spPr>
        <p:txBody>
          <a:bodyPr/>
          <a:lstStyle/>
          <a:p>
            <a:r>
              <a:rPr lang="pl-PL" dirty="0" smtClean="0"/>
              <a:t>Korekta preliminarza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9870" y="2122066"/>
            <a:ext cx="8925818" cy="443421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W uzasadnionych przypadkach możliwe jest dokonanie korekty preliminarza. </a:t>
            </a:r>
          </a:p>
          <a:p>
            <a:pPr marL="0" indent="0">
              <a:buNone/>
            </a:pPr>
            <a:r>
              <a:rPr lang="pl-PL" sz="2800" dirty="0" smtClean="0"/>
              <a:t>W tym celu należy zwrócić się pisemnie do Prorektora ds. Studenckich za pośrednictwem Pełnomocnika Rektora ds. Kół Naukowych z prośbą o zmianę wysokości poszczególnych pozycji w preliminarzu oraz zmianę rodzaju kosztów w granicach przyznanej kwoty z uzasadnieniem potrzeby zmian. </a:t>
            </a:r>
          </a:p>
          <a:p>
            <a:pPr marL="0" indent="0">
              <a:buNone/>
            </a:pPr>
            <a:r>
              <a:rPr lang="pl-PL" sz="2800" dirty="0" smtClean="0"/>
              <a:t>Do pisma należy złożyć zaktualizowany preliminarz.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988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67942" y="681906"/>
            <a:ext cx="8277746" cy="1656184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Co to faktura proforma i jak ją rozliczyć 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35013" y="2626121"/>
            <a:ext cx="9210675" cy="4179491"/>
          </a:xfrm>
        </p:spPr>
        <p:txBody>
          <a:bodyPr/>
          <a:lstStyle/>
          <a:p>
            <a:pPr marL="0" lvl="0" indent="0">
              <a:buNone/>
            </a:pPr>
            <a:r>
              <a:rPr lang="pl-PL" sz="2800" dirty="0"/>
              <a:t>Faktura pro forma nie jest dokumentem księgowym. Wysyła się ją jako element oferty, informujący o tym, jak rzeczywista faktura będzie wyglądać, z czego się będzie składać i jakie będą koszty zawartej transakcji. Można ją wysłać jako formę wezwania do zapłaty, formę informacji o kosztach czy też zapowiedź wystawienia faktury właściwej w niedalekiej przyszłości.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8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8262" y="501886"/>
            <a:ext cx="5616624" cy="63007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dirty="0" smtClean="0">
                <a:solidFill>
                  <a:srgbClr val="0070C0"/>
                </a:solidFill>
              </a:rPr>
              <a:t>Faktura proforma: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ma taką samą budowę jak każda inna faktura, rozróżnienie dotyczy przede wszystkim obecności przypisu „proforma”;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musi </a:t>
            </a:r>
            <a:r>
              <a:rPr lang="pl-PL" sz="2800" dirty="0">
                <a:solidFill>
                  <a:schemeClr val="tx1"/>
                </a:solidFill>
              </a:rPr>
              <a:t>być opisana według powyższego </a:t>
            </a:r>
            <a:r>
              <a:rPr lang="pl-PL" sz="2800" dirty="0" smtClean="0">
                <a:solidFill>
                  <a:schemeClr val="tx1"/>
                </a:solidFill>
              </a:rPr>
              <a:t>wzoru;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musi zostać rozliczona poprzez dostarczenie opisanej faktury VAT w terminie 14 dni od daty odebrania towaru lub wykonania usługi;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sz="2800" dirty="0" smtClean="0"/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2" y="2626122"/>
            <a:ext cx="396467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3491" y="753914"/>
            <a:ext cx="9210675" cy="1460500"/>
          </a:xfrm>
        </p:spPr>
        <p:txBody>
          <a:bodyPr/>
          <a:lstStyle/>
          <a:p>
            <a:r>
              <a:rPr lang="pl-PL" dirty="0" smtClean="0"/>
              <a:t>Faktura VAT uproszczona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790" y="1906042"/>
            <a:ext cx="9865096" cy="4444156"/>
          </a:xfrm>
        </p:spPr>
        <p:txBody>
          <a:bodyPr/>
          <a:lstStyle/>
          <a:p>
            <a:pPr lvl="0"/>
            <a:r>
              <a:rPr lang="pl-PL" sz="2800" b="1" dirty="0">
                <a:solidFill>
                  <a:srgbClr val="FF0000"/>
                </a:solidFill>
              </a:rPr>
              <a:t>przy paragonie do kwoty 450 zł </a:t>
            </a:r>
            <a:r>
              <a:rPr lang="pl-PL" sz="2800" b="1" dirty="0" smtClean="0">
                <a:solidFill>
                  <a:srgbClr val="FF0000"/>
                </a:solidFill>
              </a:rPr>
              <a:t>brutto</a:t>
            </a:r>
            <a:r>
              <a:rPr lang="pl-PL" sz="2800" dirty="0" smtClean="0"/>
              <a:t> – należy podać NIP AGH przed </a:t>
            </a:r>
            <a:r>
              <a:rPr lang="pl-PL" sz="2800" dirty="0"/>
              <a:t>zakończeniem sprzedaży na kasie fiskalnej. Otrzymany paragon z nr NIP stanowi fakturę uproszczoną traktowaną jak zwykła faktura,</a:t>
            </a:r>
          </a:p>
          <a:p>
            <a:pPr lvl="0"/>
            <a:r>
              <a:rPr lang="pl-PL" sz="2800" b="1" dirty="0">
                <a:solidFill>
                  <a:srgbClr val="FF0000"/>
                </a:solidFill>
              </a:rPr>
              <a:t>przy paragonie powyżej kwoty 450 zł </a:t>
            </a:r>
            <a:r>
              <a:rPr lang="pl-PL" sz="2800" b="1" dirty="0" smtClean="0">
                <a:solidFill>
                  <a:srgbClr val="FF0000"/>
                </a:solidFill>
              </a:rPr>
              <a:t>brutto</a:t>
            </a:r>
            <a:r>
              <a:rPr lang="pl-PL" sz="2800" dirty="0" smtClean="0"/>
              <a:t> – należy podać NIP AGH </a:t>
            </a:r>
            <a:r>
              <a:rPr lang="pl-PL" sz="2800" dirty="0"/>
              <a:t>przed zakończeniem sprzedaży na kasie fiskalnej. Na podstawie takiego paragonu z NIP należy wystąpić do </a:t>
            </a:r>
            <a:r>
              <a:rPr lang="pl-PL" sz="2800" dirty="0" smtClean="0"/>
              <a:t>sprzedawcy o </a:t>
            </a:r>
            <a:r>
              <a:rPr lang="pl-PL" sz="2800" dirty="0"/>
              <a:t>wystawienie faktury VAT nie później niż do </a:t>
            </a:r>
            <a:r>
              <a:rPr lang="pl-PL" sz="2800" dirty="0" smtClean="0"/>
              <a:t>15 dnia </a:t>
            </a:r>
            <a:r>
              <a:rPr lang="pl-PL" sz="2800" dirty="0"/>
              <a:t>miesiąca następnego po dokonaniu zakupu.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Ważne !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Do Działu Spraw Studenckich należy dostarczyć tylko faktury rozliczane ze środków uzyskanych od Prorektora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 ds. Studenckich (FNKS) 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5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739950" y="753914"/>
            <a:ext cx="8010525" cy="187220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Co to są Zamówienia Publiczne?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667942" y="2986162"/>
            <a:ext cx="8010525" cy="1824038"/>
          </a:xfrm>
        </p:spPr>
        <p:txBody>
          <a:bodyPr/>
          <a:lstStyle/>
          <a:p>
            <a:r>
              <a:rPr lang="pl-PL" dirty="0" smtClean="0"/>
              <a:t>To element finansów publicznych, obejmujący procedury wydatkowania środków publicznych – AGH jako Uczelnia Publiczna dostaje subwencję, przeznaczoną na FNKS w ramach której rozliczane są Granty Retora.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38" y="4812212"/>
            <a:ext cx="6336704" cy="17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</p:spPr>
        <p:txBody>
          <a:bodyPr/>
          <a:lstStyle/>
          <a:p>
            <a:r>
              <a:rPr lang="pl-PL" sz="3000" dirty="0"/>
              <a:t>f</a:t>
            </a:r>
            <a:r>
              <a:rPr lang="pl-PL" sz="3000" dirty="0" smtClean="0"/>
              <a:t>aktury, które zgodnie z preliminarzem miały zostać rozliczone ze środków Wydziału należy dostarczyć do Biura Administracyjnego danego Wydziału;</a:t>
            </a:r>
          </a:p>
          <a:p>
            <a:r>
              <a:rPr lang="pl-PL" sz="3000" dirty="0" smtClean="0"/>
              <a:t>w przypadku łączenia rozliczenia (FNKS + Wydział) w pierwszej kolejności fakturę należy dostarczyć na Wydział, a następnie dostarczyć do DSS;</a:t>
            </a:r>
          </a:p>
          <a:p>
            <a:r>
              <a:rPr lang="pl-PL" sz="3000" dirty="0"/>
              <a:t>i</a:t>
            </a:r>
            <a:r>
              <a:rPr lang="pl-PL" sz="3000" dirty="0" smtClean="0"/>
              <a:t>stnieje możliwość dostarczenia dwóch osobnych faktur;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9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9870" y="2122066"/>
            <a:ext cx="8925817" cy="4794250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Poniesionych </a:t>
            </a:r>
            <a:r>
              <a:rPr lang="pl-PL" sz="3200" dirty="0">
                <a:solidFill>
                  <a:schemeClr val="tx1"/>
                </a:solidFill>
              </a:rPr>
              <a:t>kosztów zakupów/usług </a:t>
            </a:r>
            <a:r>
              <a:rPr lang="pl-PL" sz="3200" dirty="0" smtClean="0">
                <a:solidFill>
                  <a:schemeClr val="tx1"/>
                </a:solidFill>
              </a:rPr>
              <a:t>pokrytych </a:t>
            </a:r>
            <a:r>
              <a:rPr lang="pl-PL" sz="3200" dirty="0">
                <a:solidFill>
                  <a:schemeClr val="tx1"/>
                </a:solidFill>
              </a:rPr>
              <a:t>z wpłat uczestników, nie rozlicza się na Uczelni. Jednak należy zbierać paragony, faktury wystawione na osobę fizyczną celem udokumentowania przy składaniu sprawozdania z realizacji Grantu Rektora.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5579" y="1185962"/>
            <a:ext cx="9210675" cy="1460500"/>
          </a:xfrm>
        </p:spPr>
        <p:txBody>
          <a:bodyPr/>
          <a:lstStyle/>
          <a:p>
            <a:r>
              <a:rPr lang="pl-PL" dirty="0" smtClean="0"/>
              <a:t>Przydatne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806" y="2338090"/>
            <a:ext cx="9793088" cy="403244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1. Maksymalne kwoty dofinansowań na   wyżywienie, nocleg, usługę gastronomiczną itd.</a:t>
            </a:r>
          </a:p>
          <a:p>
            <a:pPr marL="0" indent="0">
              <a:buNone/>
            </a:pPr>
            <a:r>
              <a:rPr lang="pl-PL" dirty="0" smtClean="0"/>
              <a:t>2. Pole Spisowe</a:t>
            </a:r>
          </a:p>
          <a:p>
            <a:pPr marL="0" indent="0">
              <a:buNone/>
            </a:pPr>
            <a:r>
              <a:rPr lang="pl-PL" dirty="0" smtClean="0"/>
              <a:t>3. Materiał/środek trwały</a:t>
            </a:r>
          </a:p>
          <a:p>
            <a:pPr marL="0" indent="0">
              <a:buNone/>
            </a:pPr>
            <a:r>
              <a:rPr lang="pl-PL" dirty="0" smtClean="0"/>
              <a:t>4. Dysponent środków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>
          <a:xfrm>
            <a:off x="1019870" y="1041946"/>
            <a:ext cx="9210675" cy="110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 smtClean="0"/>
              <a:t>Na co zwracamy uwagę….?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735013" y="2530475"/>
            <a:ext cx="9210675" cy="515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pl-PL" b="1" dirty="0" smtClean="0">
                <a:solidFill>
                  <a:srgbClr val="0070C0"/>
                </a:solidFill>
              </a:rPr>
              <a:t>usługa gastronomiczna </a:t>
            </a:r>
            <a:r>
              <a:rPr lang="pl-PL" altLang="pl-PL" dirty="0" smtClean="0">
                <a:solidFill>
                  <a:schemeClr val="tx1"/>
                </a:solidFill>
              </a:rPr>
              <a:t>(w ramach reprezentacji i reklamy)</a:t>
            </a:r>
            <a:r>
              <a:rPr lang="pl-PL" altLang="pl-PL" b="1" dirty="0" smtClean="0">
                <a:solidFill>
                  <a:srgbClr val="007434"/>
                </a:solidFill>
              </a:rPr>
              <a:t> </a:t>
            </a:r>
            <a:r>
              <a:rPr lang="pl-PL" altLang="pl-PL" b="1" dirty="0" smtClean="0">
                <a:solidFill>
                  <a:srgbClr val="FF0000"/>
                </a:solidFill>
              </a:rPr>
              <a:t>do wysokości 100 zł brutto na osobę</a:t>
            </a:r>
            <a:r>
              <a:rPr lang="pl-PL" altLang="pl-PL" dirty="0" smtClean="0"/>
              <a:t> - usługa jest zawsze wykonana w siedzibie firmy,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b="1" dirty="0" smtClean="0">
                <a:solidFill>
                  <a:srgbClr val="0070C0"/>
                </a:solidFill>
              </a:rPr>
              <a:t>catering </a:t>
            </a:r>
            <a:r>
              <a:rPr lang="pl-PL" altLang="pl-PL" b="1" dirty="0" smtClean="0">
                <a:solidFill>
                  <a:srgbClr val="FF0000"/>
                </a:solidFill>
              </a:rPr>
              <a:t>do</a:t>
            </a:r>
            <a:r>
              <a:rPr lang="pl-PL" altLang="pl-PL" b="1" dirty="0" smtClean="0">
                <a:solidFill>
                  <a:srgbClr val="007434"/>
                </a:solidFill>
              </a:rPr>
              <a:t> </a:t>
            </a:r>
            <a:r>
              <a:rPr lang="pl-PL" altLang="pl-PL" b="1" dirty="0" smtClean="0">
                <a:solidFill>
                  <a:srgbClr val="FF0000"/>
                </a:solidFill>
              </a:rPr>
              <a:t>10,00 zł netto na osobę</a:t>
            </a:r>
            <a:br>
              <a:rPr lang="pl-PL" altLang="pl-PL" b="1" dirty="0" smtClean="0">
                <a:solidFill>
                  <a:srgbClr val="FF0000"/>
                </a:solidFill>
              </a:rPr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pic>
        <p:nvPicPr>
          <p:cNvPr id="1331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34" y="1941512"/>
            <a:ext cx="17843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3886" y="1185962"/>
            <a:ext cx="9301503" cy="5544616"/>
          </a:xfrm>
        </p:spPr>
        <p:txBody>
          <a:bodyPr/>
          <a:lstStyle/>
          <a:p>
            <a:pPr>
              <a:defRPr/>
            </a:pPr>
            <a:r>
              <a:rPr lang="pl-PL" b="1" dirty="0">
                <a:solidFill>
                  <a:srgbClr val="0070C0"/>
                </a:solidFill>
              </a:rPr>
              <a:t>Nocleg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możemy dofinansować do wysokości 45 zł za dobę </a:t>
            </a:r>
            <a:r>
              <a:rPr lang="pl-PL" dirty="0"/>
              <a:t>na studenta,</a:t>
            </a:r>
          </a:p>
          <a:p>
            <a:pPr>
              <a:defRPr/>
            </a:pPr>
            <a:r>
              <a:rPr lang="pl-PL" altLang="pl-PL" b="1" dirty="0">
                <a:solidFill>
                  <a:srgbClr val="0070C0"/>
                </a:solidFill>
              </a:rPr>
              <a:t>Wyżywienie rozliczamy fakturą: </a:t>
            </a: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b="1" dirty="0">
                <a:solidFill>
                  <a:srgbClr val="FF0000"/>
                </a:solidFill>
              </a:rPr>
              <a:t>do 30 zł na osobę za dzień </a:t>
            </a:r>
            <a:r>
              <a:rPr lang="pl-PL" altLang="pl-PL" dirty="0"/>
              <a:t>za </a:t>
            </a:r>
            <a:r>
              <a:rPr lang="pl-PL" altLang="pl-PL" dirty="0" smtClean="0"/>
              <a:t>artykuły spożywcze na potrzeby organizacji spotkać. </a:t>
            </a:r>
            <a:endParaRPr lang="pl-PL" altLang="pl-PL" sz="1100" dirty="0" smtClean="0"/>
          </a:p>
          <a:p>
            <a:pPr marL="0" indent="0" algn="ctr">
              <a:buFontTx/>
              <a:buNone/>
              <a:defRPr/>
            </a:pPr>
            <a:r>
              <a:rPr lang="pl-PL" sz="1100" b="1" dirty="0" smtClean="0">
                <a:solidFill>
                  <a:srgbClr val="FF0000"/>
                </a:solidFill>
              </a:rPr>
              <a:t/>
            </a:r>
            <a:br>
              <a:rPr lang="pl-PL" sz="1100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UWAGA!</a:t>
            </a:r>
            <a:r>
              <a:rPr lang="pl-PL" dirty="0" smtClean="0"/>
              <a:t> </a:t>
            </a:r>
          </a:p>
          <a:p>
            <a:pPr marL="0" indent="0" algn="ctr">
              <a:buFontTx/>
              <a:buNone/>
              <a:defRPr/>
            </a:pPr>
            <a:r>
              <a:rPr lang="pl-PL" dirty="0" smtClean="0"/>
              <a:t>Nie </a:t>
            </a:r>
            <a:r>
              <a:rPr lang="pl-PL" dirty="0"/>
              <a:t>finansujemy </a:t>
            </a:r>
            <a:r>
              <a:rPr lang="pl-PL" dirty="0" smtClean="0"/>
              <a:t>noclegów i </a:t>
            </a:r>
            <a:r>
              <a:rPr lang="pl-PL" dirty="0"/>
              <a:t>wyżywienie gości ani pracowników </a:t>
            </a:r>
          </a:p>
          <a:p>
            <a:pPr marL="0" indent="0" algn="ctr">
              <a:buFontTx/>
              <a:buNone/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22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 bwMode="auto">
          <a:xfrm>
            <a:off x="1019871" y="825922"/>
            <a:ext cx="6912767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dirty="0" smtClean="0"/>
              <a:t>Upominki/nagrody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855" y="2050058"/>
            <a:ext cx="6336704" cy="4794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Upominki do 10 zł netto/osobę:</a:t>
            </a:r>
          </a:p>
          <a:p>
            <a:pPr marL="0" indent="0">
              <a:buFontTx/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Drobny podarunek;</a:t>
            </a:r>
            <a:endParaRPr lang="pl-PL" sz="24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Nagrody do 100 zł brutto na osobę:</a:t>
            </a:r>
          </a:p>
          <a:p>
            <a:pPr marL="0" indent="0">
              <a:buFontTx/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Aby nie były opodatkowane muszą być w ramach </a:t>
            </a:r>
            <a:r>
              <a:rPr lang="pl-PL" sz="2400" dirty="0" smtClean="0"/>
              <a:t>konkursu z dziedziny nauki, kultury, sztuki i sportu. </a:t>
            </a:r>
          </a:p>
          <a:p>
            <a:pPr marL="0" indent="0">
              <a:buFontTx/>
              <a:buNone/>
              <a:defRPr/>
            </a:pPr>
            <a:r>
              <a:rPr lang="pl-PL" sz="2400" dirty="0" smtClean="0"/>
              <a:t>Wymagany jest regulamin konkursu określający m.in. sposób przyznawania nagród.</a:t>
            </a:r>
          </a:p>
          <a:p>
            <a:pPr marL="0" indent="0">
              <a:buFontTx/>
              <a:buNone/>
              <a:defRPr/>
            </a:pPr>
            <a:r>
              <a:rPr lang="pl-PL" sz="2400" dirty="0" smtClean="0"/>
              <a:t>Do faktury należy dołączyć listę studentów, którzy odebrali nagrody z podaniem wartości nagrody.</a:t>
            </a:r>
          </a:p>
          <a:p>
            <a:pPr marL="0" indent="0">
              <a:buFontTx/>
              <a:buNone/>
              <a:defRPr/>
            </a:pPr>
            <a:r>
              <a:rPr lang="pl-PL" sz="2400" dirty="0" smtClean="0"/>
              <a:t> </a:t>
            </a:r>
            <a:endParaRPr lang="pl-PL" sz="2400" dirty="0"/>
          </a:p>
          <a:p>
            <a:pPr marL="0" indent="0">
              <a:buFontTx/>
              <a:buNone/>
              <a:defRPr/>
            </a:pPr>
            <a:r>
              <a:rPr lang="pl-PL" b="1" dirty="0" smtClean="0">
                <a:solidFill>
                  <a:srgbClr val="007434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42" y="1113954"/>
            <a:ext cx="3184686" cy="311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897930"/>
            <a:ext cx="9210675" cy="964208"/>
          </a:xfrm>
        </p:spPr>
        <p:txBody>
          <a:bodyPr/>
          <a:lstStyle/>
          <a:p>
            <a:r>
              <a:rPr lang="pl-PL" dirty="0" smtClean="0"/>
              <a:t>Co to są materiały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501881" cy="4794250"/>
          </a:xfrm>
        </p:spPr>
        <p:txBody>
          <a:bodyPr/>
          <a:lstStyle/>
          <a:p>
            <a:pPr marL="0" lv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Materiały to produkty, towary, rzeczy z okresem użytkowania do 1 roku lub mogące zostać przekształcone</a:t>
            </a:r>
            <a:r>
              <a:rPr lang="pl-PL" sz="28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Są to m.in.: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k</a:t>
            </a:r>
            <a:r>
              <a:rPr lang="pl-PL" sz="2000" dirty="0" smtClean="0">
                <a:solidFill>
                  <a:schemeClr val="tx1"/>
                </a:solidFill>
              </a:rPr>
              <a:t>able;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ś</a:t>
            </a:r>
            <a:r>
              <a:rPr lang="pl-PL" sz="2000" dirty="0" smtClean="0">
                <a:solidFill>
                  <a:schemeClr val="tx1"/>
                </a:solidFill>
              </a:rPr>
              <a:t>rubki;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e</a:t>
            </a:r>
            <a:r>
              <a:rPr lang="pl-PL" sz="2000" dirty="0" smtClean="0">
                <a:solidFill>
                  <a:schemeClr val="tx1"/>
                </a:solidFill>
              </a:rPr>
              <a:t>lementy elektroniczne;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b</a:t>
            </a:r>
            <a:r>
              <a:rPr lang="pl-PL" sz="2000" dirty="0" smtClean="0">
                <a:solidFill>
                  <a:schemeClr val="tx1"/>
                </a:solidFill>
              </a:rPr>
              <a:t>lachy;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o</a:t>
            </a:r>
            <a:r>
              <a:rPr lang="pl-PL" sz="2000" dirty="0" smtClean="0">
                <a:solidFill>
                  <a:schemeClr val="tx1"/>
                </a:solidFill>
              </a:rPr>
              <a:t>dczynniki chemiczne;</a:t>
            </a:r>
          </a:p>
          <a:p>
            <a:pPr lvl="0">
              <a:buFontTx/>
              <a:buChar char="-"/>
            </a:pPr>
            <a:r>
              <a:rPr lang="pl-PL" sz="2000" dirty="0">
                <a:solidFill>
                  <a:schemeClr val="tx1"/>
                </a:solidFill>
              </a:rPr>
              <a:t>f</a:t>
            </a:r>
            <a:r>
              <a:rPr lang="pl-PL" sz="2000" dirty="0" smtClean="0">
                <a:solidFill>
                  <a:schemeClr val="tx1"/>
                </a:solidFill>
              </a:rPr>
              <a:t>ilament;</a:t>
            </a:r>
          </a:p>
          <a:p>
            <a:pPr marL="0" lv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Materiał nie jest ograniczony kwotowo. </a:t>
            </a:r>
          </a:p>
          <a:p>
            <a:pPr marL="0" lvl="0" indent="0">
              <a:buNone/>
            </a:pPr>
            <a:endParaRPr lang="pl-PL" sz="28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897930"/>
            <a:ext cx="9210675" cy="964208"/>
          </a:xfrm>
        </p:spPr>
        <p:txBody>
          <a:bodyPr/>
          <a:lstStyle/>
          <a:p>
            <a:r>
              <a:rPr lang="pl-PL" dirty="0" smtClean="0"/>
              <a:t>Co to są środki trwałe?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rgbClr val="0070C0"/>
                </a:solidFill>
              </a:rPr>
              <a:t>Ś</a:t>
            </a:r>
            <a:r>
              <a:rPr lang="pl-PL" sz="2400" dirty="0" smtClean="0">
                <a:solidFill>
                  <a:srgbClr val="0070C0"/>
                </a:solidFill>
              </a:rPr>
              <a:t>rodki trwałe uznaje się za składniki majątku, które spełniają następujące warunki: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/>
              <a:t>są kompletne i zdatne do użytkowania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/>
              <a:t>ich przewidywany okres użytkowania jest dłuższy niż rok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Środkiem trwałym mogą być:</a:t>
            </a:r>
          </a:p>
          <a:p>
            <a:pPr marL="0" indent="0">
              <a:buNone/>
            </a:pPr>
            <a:r>
              <a:rPr lang="pl-PL" sz="2400" dirty="0"/>
              <a:t>s</a:t>
            </a:r>
            <a:r>
              <a:rPr lang="pl-PL" sz="2400" dirty="0" smtClean="0"/>
              <a:t>zlifierki, imadła, lutownice, wiertarki, silniki, drukarki, sprzęt komputerowy, elementy wyposażenia biura, specjalistyczne urządzenia, itp.</a:t>
            </a:r>
          </a:p>
          <a:p>
            <a:pPr marL="0" indent="0">
              <a:buNone/>
            </a:pPr>
            <a:endParaRPr lang="pl-PL" sz="2400" dirty="0" smtClean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FontTx/>
              <a:buChar char="-"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9064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834035"/>
            <a:ext cx="9573889" cy="497157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Uwaga ! W ramach konkursu Grant Rektora można dokonywać zakupów środków trwałych do kwoty 10 000 zł.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Zakup środków trwałych powyżej 10 000 zł jest finansowany z Funduszu Zasadniczego.</a:t>
            </a:r>
            <a:endParaRPr lang="pl-PL" dirty="0" smtClean="0"/>
          </a:p>
          <a:p>
            <a:pPr marL="0" indent="0">
              <a:buNone/>
            </a:pPr>
            <a:endParaRPr lang="pl-PL" sz="2800" dirty="0" smtClean="0">
              <a:solidFill>
                <a:srgbClr val="0070C0"/>
              </a:solidFill>
            </a:endParaRPr>
          </a:p>
          <a:p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838" y="1906042"/>
            <a:ext cx="9210675" cy="4866258"/>
          </a:xfrm>
        </p:spPr>
        <p:txBody>
          <a:bodyPr/>
          <a:lstStyle/>
          <a:p>
            <a:pPr marL="0" lvl="0" indent="0">
              <a:buNone/>
            </a:pPr>
            <a:r>
              <a:rPr lang="pl-PL" sz="3000" dirty="0"/>
              <a:t>Zakupiony </a:t>
            </a:r>
            <a:r>
              <a:rPr lang="pl-PL" sz="3000" dirty="0" smtClean="0"/>
              <a:t>środek trwały </a:t>
            </a:r>
            <a:r>
              <a:rPr lang="pl-PL" sz="3000" dirty="0"/>
              <a:t>należy przyjąć na Pole </a:t>
            </a:r>
            <a:r>
              <a:rPr lang="pl-PL" sz="3000" dirty="0" smtClean="0"/>
              <a:t>Spisowe poprzez dokonanie stosownej adnotacji na fakturze przez osobę materialnie odpowiedzialną na Wydziale.</a:t>
            </a:r>
            <a:endParaRPr lang="pl-PL" sz="3000" dirty="0"/>
          </a:p>
          <a:p>
            <a:pPr marL="0" indent="0">
              <a:buNone/>
            </a:pPr>
            <a:r>
              <a:rPr lang="pl-PL" sz="3000" dirty="0" smtClean="0">
                <a:solidFill>
                  <a:srgbClr val="FF0000"/>
                </a:solidFill>
              </a:rPr>
              <a:t>Pole </a:t>
            </a:r>
            <a:r>
              <a:rPr lang="pl-PL" sz="3000" dirty="0">
                <a:solidFill>
                  <a:srgbClr val="FF0000"/>
                </a:solidFill>
              </a:rPr>
              <a:t>spisowe </a:t>
            </a:r>
            <a:r>
              <a:rPr lang="pl-PL" sz="3000" dirty="0"/>
              <a:t>- całość lub ściśle określona, z podaniem numeru i/lub nazwy, część jednostki (pokój, piętro, budynek), w której znajdują się środki trwałe powierzone osobie odpowiedzialnej lub osobie, której powierzono środki trwałe</a:t>
            </a:r>
            <a:r>
              <a:rPr lang="pl-PL" sz="3000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53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92584" y="609898"/>
            <a:ext cx="9495532" cy="6408712"/>
          </a:xfrm>
        </p:spPr>
        <p:txBody>
          <a:bodyPr/>
          <a:lstStyle/>
          <a:p>
            <a:endParaRPr lang="pl-PL" sz="3400" dirty="0" smtClean="0"/>
          </a:p>
          <a:p>
            <a:endParaRPr lang="pl-PL" sz="3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3400" dirty="0"/>
              <a:t>U</a:t>
            </a:r>
            <a:r>
              <a:rPr lang="pl-PL" sz="3400" dirty="0" smtClean="0"/>
              <a:t>stawa z 11.09.2019r. Prawa Zamówień Publicznych obowiązująca od 01.01.2021r.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3400" dirty="0" smtClean="0"/>
              <a:t>Zgodnie z art. 2 ust 1 nowego PZP – ustawa ma zastosowanie do zamówień klasycznych oraz konkursów, których wartość jest równa lub przekracza kwotę 130 000 złotych netto.</a:t>
            </a:r>
          </a:p>
          <a:p>
            <a:pPr marL="0" indent="0" algn="just">
              <a:buNone/>
            </a:pPr>
            <a:r>
              <a:rPr lang="pl-PL" sz="3400" dirty="0" smtClean="0"/>
              <a:t>   * </a:t>
            </a:r>
            <a:r>
              <a:rPr lang="pl-PL" sz="2400" dirty="0" smtClean="0"/>
              <a:t>zamówienia klasyczne – dostawy towarów i usług</a:t>
            </a:r>
          </a:p>
          <a:p>
            <a:endParaRPr lang="pl-PL" sz="3400" dirty="0" smtClean="0"/>
          </a:p>
          <a:p>
            <a:endParaRPr lang="pl-PL" sz="3400" dirty="0" smtClean="0"/>
          </a:p>
        </p:txBody>
      </p:sp>
    </p:spTree>
    <p:extLst>
      <p:ext uri="{BB962C8B-B14F-4D97-AF65-F5344CB8AC3E}">
        <p14:creationId xmlns:p14="http://schemas.microsoft.com/office/powerpoint/2010/main" val="4356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862" y="949598"/>
            <a:ext cx="9210675" cy="1460500"/>
          </a:xfrm>
        </p:spPr>
        <p:txBody>
          <a:bodyPr/>
          <a:lstStyle/>
          <a:p>
            <a:r>
              <a:rPr lang="pl-PL" b="1" dirty="0"/>
              <a:t>Dysponent środków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8704" y="1906042"/>
            <a:ext cx="9210675" cy="529830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 obszarze działalności studenckiej są to:</a:t>
            </a:r>
          </a:p>
          <a:p>
            <a:r>
              <a:rPr lang="pl-PL" sz="3200" dirty="0" smtClean="0"/>
              <a:t>Z </a:t>
            </a:r>
            <a:r>
              <a:rPr lang="pl-PL" sz="3200" dirty="0"/>
              <a:t>ramienia Pionu Spraw Studenckich  -</a:t>
            </a:r>
            <a:r>
              <a:rPr lang="pl-PL" sz="3200" dirty="0" err="1"/>
              <a:t>FNKSSiD</a:t>
            </a:r>
            <a:r>
              <a:rPr lang="pl-PL" sz="3200" dirty="0"/>
              <a:t> </a:t>
            </a:r>
            <a:r>
              <a:rPr lang="pl-PL" sz="3200" dirty="0" smtClean="0"/>
              <a:t>- </a:t>
            </a:r>
            <a:r>
              <a:rPr lang="pl-PL" sz="3200" b="1" dirty="0" smtClean="0">
                <a:solidFill>
                  <a:srgbClr val="FF0000"/>
                </a:solidFill>
              </a:rPr>
              <a:t>Pan </a:t>
            </a:r>
            <a:r>
              <a:rPr lang="pl-PL" sz="3200" b="1" dirty="0">
                <a:solidFill>
                  <a:srgbClr val="FF0000"/>
                </a:solidFill>
              </a:rPr>
              <a:t>Rektor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3200" dirty="0" smtClean="0"/>
              <a:t>Z </a:t>
            </a:r>
            <a:r>
              <a:rPr lang="pl-PL" sz="3200" dirty="0"/>
              <a:t>ramienia Wydziałów (w ramach dofinansowania) </a:t>
            </a:r>
            <a:r>
              <a:rPr lang="pl-PL" sz="3200" b="1" dirty="0">
                <a:solidFill>
                  <a:srgbClr val="FF0000"/>
                </a:solidFill>
              </a:rPr>
              <a:t>Dziekani </a:t>
            </a:r>
            <a:r>
              <a:rPr lang="pl-PL" sz="3200" b="1" dirty="0" smtClean="0">
                <a:solidFill>
                  <a:srgbClr val="FF0000"/>
                </a:solidFill>
              </a:rPr>
              <a:t>Wydziałów</a:t>
            </a:r>
          </a:p>
          <a:p>
            <a:pPr marL="0" indent="0"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Dysponent środków dysponuje środkami publicznymi.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 bwMode="auto">
          <a:xfrm>
            <a:off x="735013" y="825500"/>
            <a:ext cx="9210675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 smtClean="0"/>
              <a:t>Obieg dokumentów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0790234"/>
              </p:ext>
            </p:extLst>
          </p:nvPr>
        </p:nvGraphicFramePr>
        <p:xfrm>
          <a:off x="1780116" y="2050058"/>
          <a:ext cx="759268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Prostokąt 9"/>
          <p:cNvSpPr>
            <a:spLocks noChangeArrowheads="1"/>
          </p:cNvSpPr>
          <p:nvPr/>
        </p:nvSpPr>
        <p:spPr bwMode="auto">
          <a:xfrm>
            <a:off x="4548188" y="5146675"/>
            <a:ext cx="1963737" cy="1223963"/>
          </a:xfrm>
          <a:prstGeom prst="rect">
            <a:avLst/>
          </a:prstGeom>
          <a:solidFill>
            <a:srgbClr val="DB9BD6"/>
          </a:solidFill>
          <a:ln w="25400" algn="ctr">
            <a:solidFill>
              <a:srgbClr val="DB9BD6"/>
            </a:solidFill>
            <a:round/>
            <a:headEnd/>
            <a:tailEnd/>
          </a:ln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7173" name="pole tekstowe 10"/>
          <p:cNvSpPr txBox="1">
            <a:spLocks noChangeArrowheads="1"/>
          </p:cNvSpPr>
          <p:nvPr/>
        </p:nvSpPr>
        <p:spPr bwMode="auto">
          <a:xfrm>
            <a:off x="4476750" y="5291138"/>
            <a:ext cx="2035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endParaRPr lang="pl-PL" altLang="pl-PL" sz="900">
              <a:solidFill>
                <a:schemeClr val="bg1"/>
              </a:solidFill>
            </a:endParaRPr>
          </a:p>
          <a:p>
            <a:pPr algn="ctr"/>
            <a:r>
              <a:rPr lang="pl-PL" altLang="pl-PL" sz="2800">
                <a:solidFill>
                  <a:schemeClr val="bg1"/>
                </a:solidFill>
              </a:rPr>
              <a:t>Dekretacja</a:t>
            </a:r>
          </a:p>
        </p:txBody>
      </p:sp>
      <p:sp>
        <p:nvSpPr>
          <p:cNvPr id="7174" name="Prostokąt 11"/>
          <p:cNvSpPr>
            <a:spLocks noChangeArrowheads="1"/>
          </p:cNvSpPr>
          <p:nvPr/>
        </p:nvSpPr>
        <p:spPr bwMode="auto">
          <a:xfrm>
            <a:off x="481013" y="6816725"/>
            <a:ext cx="719137" cy="2889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7175" name="pole tekstowe 12"/>
          <p:cNvSpPr txBox="1">
            <a:spLocks noChangeArrowheads="1"/>
          </p:cNvSpPr>
          <p:nvPr/>
        </p:nvSpPr>
        <p:spPr bwMode="auto">
          <a:xfrm>
            <a:off x="1236663" y="6731000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l-PL" altLang="pl-PL"/>
              <a:t>Dysponent środków</a:t>
            </a:r>
          </a:p>
        </p:txBody>
      </p:sp>
      <p:sp>
        <p:nvSpPr>
          <p:cNvPr id="7176" name="Strzałka w prawo 1"/>
          <p:cNvSpPr>
            <a:spLocks noChangeArrowheads="1"/>
          </p:cNvSpPr>
          <p:nvPr/>
        </p:nvSpPr>
        <p:spPr bwMode="auto">
          <a:xfrm>
            <a:off x="4121150" y="2532063"/>
            <a:ext cx="431800" cy="360362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pic>
        <p:nvPicPr>
          <p:cNvPr id="717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129088"/>
            <a:ext cx="463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532063"/>
            <a:ext cx="463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129088"/>
            <a:ext cx="463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48138"/>
            <a:ext cx="463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545138"/>
            <a:ext cx="463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837" y="1329978"/>
            <a:ext cx="9210675" cy="1180232"/>
          </a:xfrm>
        </p:spPr>
        <p:txBody>
          <a:bodyPr/>
          <a:lstStyle/>
          <a:p>
            <a:r>
              <a:rPr lang="pl-PL" dirty="0" smtClean="0"/>
              <a:t>Zakupy zagraniczne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9870" y="2842146"/>
            <a:ext cx="8640960" cy="3747443"/>
          </a:xfrm>
        </p:spPr>
        <p:txBody>
          <a:bodyPr/>
          <a:lstStyle/>
          <a:p>
            <a:pPr marL="742950" indent="-742950" algn="ctr">
              <a:buAutoNum type="arabicPeriod"/>
            </a:pPr>
            <a:r>
              <a:rPr lang="pl-PL" dirty="0" smtClean="0"/>
              <a:t>Procedura dokonania zakupu zagranicznego</a:t>
            </a:r>
          </a:p>
          <a:p>
            <a:pPr marL="742950" indent="-742950" algn="ctr">
              <a:buAutoNum type="arabicPeriod"/>
            </a:pPr>
            <a:r>
              <a:rPr lang="pl-PL" dirty="0" smtClean="0"/>
              <a:t>Procedura rozliczenia zakupu zagranicznego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75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1878" y="465882"/>
            <a:ext cx="9210675" cy="1460500"/>
          </a:xfrm>
        </p:spPr>
        <p:txBody>
          <a:bodyPr/>
          <a:lstStyle/>
          <a:p>
            <a:r>
              <a:rPr lang="pl-PL" sz="3200" dirty="0" smtClean="0">
                <a:solidFill>
                  <a:srgbClr val="FF0000"/>
                </a:solidFill>
              </a:rPr>
              <a:t>Ważne !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2800" dirty="0" smtClean="0"/>
              <a:t>Wszystkie zakupu zagraniczne muszą być dokonywane przez Dział Infrastruktury Badawczej.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165468"/>
            <a:ext cx="9357865" cy="5367287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I. Procedura dokonania zakupu</a:t>
            </a:r>
          </a:p>
          <a:p>
            <a:pPr marL="0" indent="0">
              <a:buNone/>
            </a:pPr>
            <a:r>
              <a:rPr lang="pl-PL" sz="2000" dirty="0" smtClean="0"/>
              <a:t>1. Wystąp do firmy o ofertę sprzedaży danego towaru (opis towaru, cena, warunki płatności (po dostawie / faktura pro-forma), warunki i cena dostawy towaru).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2. Dostarcz: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70C0"/>
                </a:solidFill>
              </a:rPr>
              <a:t>a) ofertę;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b) dane do kontraktu;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c) wniosek o transfer dewiz;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d) zamówienie w 3 egzemplarzach;</a:t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>e) fakturę PROFORMA – jeśli dotyczy;</a:t>
            </a:r>
          </a:p>
          <a:p>
            <a:pPr marL="0" indent="0">
              <a:buNone/>
            </a:pPr>
            <a:r>
              <a:rPr lang="pl-PL" sz="2000" dirty="0" smtClean="0"/>
              <a:t>3. DSS przekaże dokumenty do podpisu dysponenta środków, Kwestury         oraz zarejestruje sprawę w Dziale Infrastruktury Badawczej. </a:t>
            </a:r>
          </a:p>
          <a:p>
            <a:pPr marL="0" indent="0">
              <a:buNone/>
            </a:pPr>
            <a:r>
              <a:rPr lang="pl-PL" sz="2000" dirty="0" smtClean="0"/>
              <a:t>4. Dział Infrastruktury Badawczej wysyła oficjalne zamówienie do firmy zagranicznej. </a:t>
            </a:r>
          </a:p>
          <a:p>
            <a:pPr marL="0" indent="0">
              <a:buNone/>
            </a:pPr>
            <a:r>
              <a:rPr lang="pl-PL" sz="2000" dirty="0" smtClean="0"/>
              <a:t>5. Oczekuj na odbiór towaru. 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0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7901" y="969938"/>
            <a:ext cx="4103471" cy="5760641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2397" y="1113954"/>
            <a:ext cx="3845677" cy="5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37" y="556732"/>
            <a:ext cx="5710957" cy="6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825922"/>
            <a:ext cx="9210675" cy="103621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Ważna informacja 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194073"/>
            <a:ext cx="9210675" cy="461153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Przy zakupach elementów elektronicznych ze sklepu Mouser oraz Farnell należy stosować wyżej wymienioną procedurę.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Zakup dokonywany jest w PLN, natomiast na fakturze widnieje NIP zagraniczny !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862" y="465882"/>
            <a:ext cx="9210675" cy="1864444"/>
          </a:xfrm>
        </p:spPr>
        <p:txBody>
          <a:bodyPr/>
          <a:lstStyle/>
          <a:p>
            <a:r>
              <a:rPr lang="pl-PL" sz="4400" dirty="0" smtClean="0">
                <a:solidFill>
                  <a:srgbClr val="FF0000"/>
                </a:solidFill>
              </a:rPr>
              <a:t>Ważne ! </a:t>
            </a:r>
            <a:br>
              <a:rPr lang="pl-PL" sz="4400" dirty="0" smtClean="0">
                <a:solidFill>
                  <a:srgbClr val="FF0000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Na fakturze musi być podany NIP AGH:    PL 6750001923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46" y="2613025"/>
            <a:ext cx="9210675" cy="49434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II. </a:t>
            </a:r>
            <a:r>
              <a:rPr lang="pl-PL" dirty="0">
                <a:solidFill>
                  <a:srgbClr val="FF0000"/>
                </a:solidFill>
              </a:rPr>
              <a:t>Procedura </a:t>
            </a:r>
            <a:r>
              <a:rPr lang="pl-PL" dirty="0" smtClean="0">
                <a:solidFill>
                  <a:srgbClr val="FF0000"/>
                </a:solidFill>
              </a:rPr>
              <a:t>rozliczenia zakupu</a:t>
            </a:r>
          </a:p>
          <a:p>
            <a:pPr marL="0" indent="0">
              <a:buNone/>
            </a:pPr>
            <a:r>
              <a:rPr lang="pl-PL" sz="1800" dirty="0" smtClean="0"/>
              <a:t>Jeśli </a:t>
            </a:r>
            <a:r>
              <a:rPr lang="pl-PL" sz="1800" dirty="0"/>
              <a:t>zakup był dokonany w UE</a:t>
            </a:r>
            <a:r>
              <a:rPr lang="pl-PL" sz="1800" dirty="0" smtClean="0"/>
              <a:t>, po otrzymaniu towaru niezwłocznie poinformuj DSS       o odebraniu towaru i </a:t>
            </a:r>
            <a:r>
              <a:rPr lang="pl-PL" sz="1800" dirty="0" smtClean="0">
                <a:solidFill>
                  <a:srgbClr val="0070C0"/>
                </a:solidFill>
              </a:rPr>
              <a:t>dostarcz: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70C0"/>
                </a:solidFill>
              </a:rPr>
              <a:t>a) dokumenty przewozowe, </a:t>
            </a:r>
            <a:br>
              <a:rPr lang="pl-PL" sz="1800" dirty="0" smtClean="0">
                <a:solidFill>
                  <a:srgbClr val="0070C0"/>
                </a:solidFill>
              </a:rPr>
            </a:br>
            <a:r>
              <a:rPr lang="pl-PL" sz="1800" dirty="0" smtClean="0">
                <a:solidFill>
                  <a:srgbClr val="0070C0"/>
                </a:solidFill>
              </a:rPr>
              <a:t>b) fakturę wystawioną prawidłowo na AGH, </a:t>
            </a:r>
            <a:br>
              <a:rPr lang="pl-PL" sz="1800" dirty="0" smtClean="0">
                <a:solidFill>
                  <a:srgbClr val="0070C0"/>
                </a:solidFill>
              </a:rPr>
            </a:br>
            <a:r>
              <a:rPr lang="pl-PL" sz="1800" dirty="0" smtClean="0">
                <a:solidFill>
                  <a:srgbClr val="0070C0"/>
                </a:solidFill>
              </a:rPr>
              <a:t>c) oświadczenie o nadejściu przesyłki bez odprawy celnej</a:t>
            </a:r>
          </a:p>
          <a:p>
            <a:pPr marL="0" indent="0">
              <a:buNone/>
            </a:pPr>
            <a:r>
              <a:rPr lang="pl-PL" sz="1800" dirty="0"/>
              <a:t>Jeśli zakup był dokonany w kraju nie będącym w UE: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a) towar trafia do Agencji Celnej, który zgłasza towar do odprawy przez Urząd Celny, </a:t>
            </a:r>
            <a:br>
              <a:rPr lang="pl-PL" sz="1800" dirty="0" smtClean="0"/>
            </a:br>
            <a:r>
              <a:rPr lang="pl-PL" sz="1800" dirty="0" smtClean="0"/>
              <a:t>b) Urząd Celny informuje Państwa o konieczności szybkiego odebrania towaru. </a:t>
            </a:r>
            <a:br>
              <a:rPr lang="pl-PL" sz="1800" dirty="0" smtClean="0"/>
            </a:br>
            <a:r>
              <a:rPr lang="pl-PL" sz="1800" dirty="0" smtClean="0"/>
              <a:t>c) po odbiorze towaru poinformuj o tym DSS i </a:t>
            </a:r>
            <a:r>
              <a:rPr lang="pl-PL" sz="1800" dirty="0" smtClean="0">
                <a:solidFill>
                  <a:srgbClr val="0070C0"/>
                </a:solidFill>
              </a:rPr>
              <a:t>dostarcz fakturę oraz oświadczenie           o nadejściu przesyłki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d) resztę procedury dokonuje DSS oraz Dział Infrastruktury Badawczej. 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5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1620" y="557151"/>
            <a:ext cx="5763026" cy="1036216"/>
          </a:xfrm>
        </p:spPr>
        <p:txBody>
          <a:bodyPr/>
          <a:lstStyle/>
          <a:p>
            <a:r>
              <a:rPr lang="pl-PL" dirty="0" smtClean="0"/>
              <a:t>Podatek VAT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806" y="1907057"/>
            <a:ext cx="6909593" cy="5184576"/>
          </a:xfrm>
        </p:spPr>
        <p:txBody>
          <a:bodyPr/>
          <a:lstStyle/>
          <a:p>
            <a:r>
              <a:rPr lang="pl-PL" sz="2800" dirty="0" smtClean="0"/>
              <a:t>Na fakturze musi być podany NIP AGH: </a:t>
            </a:r>
          </a:p>
          <a:p>
            <a:pPr marL="0" indent="0" algn="ctr">
              <a:buNone/>
            </a:pPr>
            <a:r>
              <a:rPr lang="pl-PL" sz="2800" dirty="0" smtClean="0"/>
              <a:t>PL 6750001923</a:t>
            </a:r>
          </a:p>
          <a:p>
            <a:pPr marL="0" indent="0">
              <a:buNone/>
            </a:pPr>
            <a:r>
              <a:rPr lang="pl-PL" sz="2800" dirty="0" smtClean="0"/>
              <a:t>Faktura musi być wystawiona w kwocie netto</a:t>
            </a:r>
          </a:p>
          <a:p>
            <a:r>
              <a:rPr lang="pl-PL" sz="2800" dirty="0" smtClean="0"/>
              <a:t>Fakturę wraz z oświadczeniem o odbiorze towaru musi zostać dostarczona do DSS niezwłocznie po otrzymaniu, z uwagi na konieczność odprowadzenia podatku VAT do Urzędu Skarbowego.</a:t>
            </a:r>
          </a:p>
          <a:p>
            <a:endParaRPr lang="pl-PL" sz="3200" dirty="0" smtClean="0"/>
          </a:p>
          <a:p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58" y="1473994"/>
            <a:ext cx="3171527" cy="36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118" y="753914"/>
            <a:ext cx="4680520" cy="63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753914"/>
            <a:ext cx="9210675" cy="1108224"/>
          </a:xfrm>
        </p:spPr>
        <p:txBody>
          <a:bodyPr/>
          <a:lstStyle/>
          <a:p>
            <a:r>
              <a:rPr lang="pl-PL" dirty="0" smtClean="0"/>
              <a:t>Stosowanie przepisów PZP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799" y="2011362"/>
            <a:ext cx="9793088" cy="4935239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pl-PL" dirty="0" smtClean="0">
                <a:solidFill>
                  <a:srgbClr val="FF0000"/>
                </a:solidFill>
              </a:rPr>
              <a:t>Zamówienia poniżej 130 000 złotych =</a:t>
            </a:r>
            <a:r>
              <a:rPr lang="pl-PL" dirty="0" smtClean="0"/>
              <a:t> Regulamin udzielania zamówień publicznych</a:t>
            </a:r>
          </a:p>
          <a:p>
            <a:pPr marL="857250" indent="-857250">
              <a:buFont typeface="+mj-lt"/>
              <a:buAutoNum type="romanUcPeriod"/>
            </a:pPr>
            <a:r>
              <a:rPr lang="pl-PL" dirty="0" smtClean="0">
                <a:solidFill>
                  <a:srgbClr val="FF0000"/>
                </a:solidFill>
              </a:rPr>
              <a:t>Zamówienia powyżej 130 000 złotych = </a:t>
            </a:r>
            <a:r>
              <a:rPr lang="pl-PL" dirty="0" smtClean="0"/>
              <a:t>postępowanie przetargowe z podziałem: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Powyżej 130 000 złotych a mniej niż 214 000 euro (913</a:t>
            </a:r>
            <a:r>
              <a:rPr lang="pl-PL" dirty="0" smtClean="0"/>
              <a:t> </a:t>
            </a:r>
            <a:r>
              <a:rPr lang="pl-PL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630,00 zł) =     zamówienia o wartości szacunkowej mniejszej niż progi unijne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Zamówienia o wartości powyżej wartości 214 000 euro = zamówienia o wartości szacunkowej powyżej progów unijnych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928" y="2194074"/>
            <a:ext cx="9210675" cy="1460500"/>
          </a:xfrm>
        </p:spPr>
        <p:txBody>
          <a:bodyPr/>
          <a:lstStyle/>
          <a:p>
            <a:r>
              <a:rPr lang="pl-PL" dirty="0" smtClean="0"/>
              <a:t>Wyjazdy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3884" y="3202186"/>
            <a:ext cx="9210675" cy="288334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1</a:t>
            </a:r>
            <a:r>
              <a:rPr lang="pl-PL" dirty="0" smtClean="0"/>
              <a:t>. Procedura wyjazdów krajowych</a:t>
            </a:r>
          </a:p>
          <a:p>
            <a:pPr marL="0" indent="0" algn="ctr">
              <a:buNone/>
            </a:pPr>
            <a:r>
              <a:rPr lang="pl-PL" dirty="0" smtClean="0"/>
              <a:t>2. Procedura wyjazdów zagranicznych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918" y="753914"/>
            <a:ext cx="8493770" cy="1460500"/>
          </a:xfrm>
        </p:spPr>
        <p:txBody>
          <a:bodyPr/>
          <a:lstStyle/>
          <a:p>
            <a:r>
              <a:rPr lang="pl-PL" dirty="0" smtClean="0"/>
              <a:t>Procedura wyjazdów krajowych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W </a:t>
            </a:r>
            <a:r>
              <a:rPr lang="pl-PL" sz="3200" dirty="0"/>
              <a:t>przypadku wyjazdów pojedynczych (1-3 osoby) np. na konferencję/szkolenie konieczne jest złożenie zlecenia wykonania zadań statutowych dla AGH realizowanych w czasie podróży </a:t>
            </a:r>
            <a:r>
              <a:rPr lang="pl-PL" sz="3200" dirty="0" smtClean="0"/>
              <a:t>            a </a:t>
            </a:r>
            <a:r>
              <a:rPr lang="pl-PL" sz="3200" dirty="0"/>
              <a:t>rozliczenie następuje na podstawie rozliczenia kosztów podróży w celu realizowania zadań statutowych dla AGH .</a:t>
            </a:r>
          </a:p>
          <a:p>
            <a:pPr marL="0" indent="0">
              <a:buNone/>
            </a:pPr>
            <a:r>
              <a:rPr lang="pl-PL" sz="3200" dirty="0"/>
              <a:t>Poniesione koszty zwracane są w formie diet</a:t>
            </a:r>
            <a:r>
              <a:rPr lang="pl-PL" sz="3200" dirty="0" smtClean="0"/>
              <a:t>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3307" y="753914"/>
            <a:ext cx="9210675" cy="1460500"/>
          </a:xfrm>
        </p:spPr>
        <p:txBody>
          <a:bodyPr/>
          <a:lstStyle/>
          <a:p>
            <a:r>
              <a:rPr lang="pl-PL" sz="4000" dirty="0" smtClean="0"/>
              <a:t>Zlecenie i rozliczenie wyjazdów</a:t>
            </a:r>
            <a:br>
              <a:rPr lang="pl-PL" sz="4000" dirty="0" smtClean="0"/>
            </a:b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30" y="1784558"/>
            <a:ext cx="4107043" cy="57179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0" y="1935600"/>
            <a:ext cx="3989876" cy="54819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074" y="1495796"/>
            <a:ext cx="1939352" cy="12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46" y="1906042"/>
            <a:ext cx="9210675" cy="5259611"/>
          </a:xfrm>
        </p:spPr>
        <p:txBody>
          <a:bodyPr/>
          <a:lstStyle/>
          <a:p>
            <a:r>
              <a:rPr lang="pl-PL" sz="2000" u="sng" dirty="0">
                <a:solidFill>
                  <a:srgbClr val="FF0000"/>
                </a:solidFill>
              </a:rPr>
              <a:t>Zgodnie z Rozporządzeniem Ministra Pracy i Polityki Społecznej z dnia 29 stycznia 2013r. </a:t>
            </a:r>
            <a:r>
              <a:rPr lang="pl-PL" sz="2000" dirty="0"/>
              <a:t>dieta w czasie podróży jest przeznaczona na pokrycie zwiększonych kosztów wyżywienia i wynosi 30zł za dobę podróży. </a:t>
            </a:r>
          </a:p>
          <a:p>
            <a:r>
              <a:rPr lang="pl-PL" sz="2000" dirty="0"/>
              <a:t>Należność z tytułu diet oblicza się za czas od rozpoczęcia podróży </a:t>
            </a:r>
            <a:r>
              <a:rPr lang="pl-PL" sz="2000" dirty="0" smtClean="0"/>
              <a:t>             w </a:t>
            </a:r>
            <a:r>
              <a:rPr lang="pl-PL" sz="2000" dirty="0"/>
              <a:t>następujący sposób: 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Jeśli podróż trwa nie dłużej niż dobę i wynosi : 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Mniej niż 8 godzin – dieta nie przysługuje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Od 8 do 12 godzin – przysługuje 50% diety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Ponad 12 godzin – przysługuje dieta w pełnej wysokości  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Jeśli podróż trwa dłużej niż dobę, za każdą dobę przysługuje dieta w pełnej wysokości, a za niepełną ale rozpoczętą dobę : 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do 8 godzin – przysługuje 50% diety </a:t>
            </a:r>
          </a:p>
          <a:p>
            <a:pPr lvl="0"/>
            <a:r>
              <a:rPr lang="pl-PL" sz="1800" dirty="0">
                <a:solidFill>
                  <a:srgbClr val="0070C0"/>
                </a:solidFill>
              </a:rPr>
              <a:t>ponad 8 godzin – przysługuje dieta w pełnej wysokości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5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Jeżeli zapewniono bezpłatnie całodzienne wyżywienie kwotę diety zmniejsza się o koszt zapewnionego bezpłatnego wyżywienia, przyjmując, że każdy posiłek stanowi odpowiednio :</a:t>
            </a:r>
          </a:p>
          <a:p>
            <a:pPr lvl="0"/>
            <a:r>
              <a:rPr lang="pl-PL" sz="2400" dirty="0"/>
              <a:t>śniadanie – 25% diety tj. 7,50 zł</a:t>
            </a:r>
          </a:p>
          <a:p>
            <a:pPr lvl="0"/>
            <a:r>
              <a:rPr lang="pl-PL" sz="2400" dirty="0"/>
              <a:t>obiad – 50% diety tj. 15 zł</a:t>
            </a:r>
          </a:p>
          <a:p>
            <a:pPr lvl="0"/>
            <a:r>
              <a:rPr lang="pl-PL" sz="2400" dirty="0"/>
              <a:t>kolacja – 25% diety tj. 7,50 zł </a:t>
            </a:r>
          </a:p>
          <a:p>
            <a:pPr marL="0" indent="0">
              <a:buNone/>
            </a:pPr>
            <a:r>
              <a:rPr lang="pl-PL" sz="2400" dirty="0" smtClean="0"/>
              <a:t>Jeżeli </a:t>
            </a:r>
            <a:r>
              <a:rPr lang="pl-PL" sz="2400" dirty="0"/>
              <a:t>nocleg nie był objęty opłatą konferencyjną przysługuje zwrot kosztów w wysokości stwierdzonej fakturą. W przypadku nie przedłożenia faktury przysługuje ryczałt za każdy nocleg w wysokości 45zł </a:t>
            </a:r>
            <a:r>
              <a:rPr lang="pl-PL" sz="2400" dirty="0" smtClean="0"/>
              <a:t>doba</a:t>
            </a:r>
            <a:r>
              <a:rPr lang="pl-PL" sz="24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Preferowanymi środkami podczas wyjazdu są:</a:t>
            </a:r>
          </a:p>
          <a:p>
            <a:pPr>
              <a:buFontTx/>
              <a:buChar char="-"/>
            </a:pPr>
            <a:r>
              <a:rPr lang="pl-PL" sz="2800" dirty="0" smtClean="0"/>
              <a:t>PKP II kl.</a:t>
            </a:r>
          </a:p>
          <a:p>
            <a:pPr>
              <a:buFontTx/>
              <a:buChar char="-"/>
            </a:pPr>
            <a:r>
              <a:rPr lang="pl-PL" sz="2800" dirty="0" smtClean="0"/>
              <a:t>PKS</a:t>
            </a:r>
          </a:p>
          <a:p>
            <a:pPr marL="0" indent="0">
              <a:buNone/>
            </a:pPr>
            <a:r>
              <a:rPr lang="pl-PL" sz="2800" dirty="0" smtClean="0"/>
              <a:t>Do rozliczenia konieczne jest dostarczenie opisanej faktury VAT oraz biletu.</a:t>
            </a:r>
          </a:p>
          <a:p>
            <a:pPr marL="0" indent="0">
              <a:buNone/>
            </a:pPr>
            <a:r>
              <a:rPr lang="pl-PL" sz="2800" dirty="0" smtClean="0"/>
              <a:t>W wyjątkowych sytuacjach możliwe jest użycie prywatnego samochodu (np. przewiezienie sprzętu w celu wykonania badań, przewiezienie potrzebnego sprzętu na zawody).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5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834034"/>
            <a:ext cx="9210675" cy="4971579"/>
          </a:xfrm>
        </p:spPr>
        <p:txBody>
          <a:bodyPr/>
          <a:lstStyle/>
          <a:p>
            <a:pPr marL="0" lvl="0" indent="0">
              <a:buNone/>
            </a:pPr>
            <a:r>
              <a:rPr lang="pl-PL" sz="2400" dirty="0"/>
              <a:t>Należy wtedy:</a:t>
            </a:r>
          </a:p>
          <a:p>
            <a:pPr lvl="0">
              <a:buFontTx/>
              <a:buChar char="-"/>
            </a:pPr>
            <a:r>
              <a:rPr lang="pl-PL" sz="2400" dirty="0" smtClean="0"/>
              <a:t>Złożyć </a:t>
            </a:r>
            <a:r>
              <a:rPr lang="pl-PL" sz="2400" dirty="0"/>
              <a:t>pismo do Prorektora ds. Studenckich oraz Pani Kwestor z prośbą o wyrażenie zgody na użycie samochodu z </a:t>
            </a:r>
            <a:r>
              <a:rPr lang="pl-PL" sz="2400" dirty="0" smtClean="0"/>
              <a:t>uzasadnieniem;</a:t>
            </a:r>
          </a:p>
          <a:p>
            <a:pPr lvl="0">
              <a:buFontTx/>
              <a:buChar char="-"/>
            </a:pPr>
            <a:r>
              <a:rPr lang="pl-PL" sz="2400" dirty="0" smtClean="0"/>
              <a:t>Podpisać umowę o wykorzystanie samochodu do celów służbowych;</a:t>
            </a:r>
          </a:p>
          <a:p>
            <a:pPr lvl="0">
              <a:buFontTx/>
              <a:buChar char="-"/>
            </a:pPr>
            <a:r>
              <a:rPr lang="pl-PL" sz="2400" dirty="0" smtClean="0"/>
              <a:t>Dostarczyć zlecenie wykonania zadań statutowych dla AGH realizowanych w czasie podróży</a:t>
            </a:r>
            <a:endParaRPr lang="pl-PL" sz="2400" dirty="0"/>
          </a:p>
          <a:p>
            <a:r>
              <a:rPr lang="pl-PL" sz="2400" dirty="0" smtClean="0">
                <a:solidFill>
                  <a:srgbClr val="0070C0"/>
                </a:solidFill>
              </a:rPr>
              <a:t>W przypadku wyrażenia zgody na przejazd pojazdem, przysługuje zwrot kosztów w wysokości stanowiącej iloczyn przejechanych kilometrów przez stawkę za 1 km przebiegu.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934" y="1185962"/>
            <a:ext cx="8349754" cy="1036216"/>
          </a:xfrm>
        </p:spPr>
        <p:txBody>
          <a:bodyPr/>
          <a:lstStyle/>
          <a:p>
            <a:r>
              <a:rPr lang="pl-PL" sz="4000" dirty="0"/>
              <a:t>Zlecenie i rozliczenie wyjazdów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sz="3200" dirty="0" smtClean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pl-PL" sz="3000" dirty="0" smtClean="0">
                <a:solidFill>
                  <a:srgbClr val="0070C0"/>
                </a:solidFill>
              </a:rPr>
              <a:t>Zlecenie </a:t>
            </a:r>
            <a:r>
              <a:rPr lang="pl-PL" sz="3000" dirty="0">
                <a:solidFill>
                  <a:srgbClr val="0070C0"/>
                </a:solidFill>
              </a:rPr>
              <a:t>wykonania zadań statutowych składa się przed </a:t>
            </a:r>
            <a:r>
              <a:rPr lang="pl-PL" sz="3000" dirty="0" smtClean="0">
                <a:solidFill>
                  <a:srgbClr val="0070C0"/>
                </a:solidFill>
              </a:rPr>
              <a:t>wyjazdem, w terminie umożliwiającym podpisanie dokumentu przez Dysponenta Środków oraz Panią Kwestor.</a:t>
            </a:r>
            <a:r>
              <a:rPr lang="pl-PL" sz="3000" dirty="0">
                <a:solidFill>
                  <a:srgbClr val="0070C0"/>
                </a:solidFill>
              </a:rPr>
              <a:t> </a:t>
            </a:r>
            <a:endParaRPr lang="pl-PL" sz="3000" dirty="0" smtClean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pl-PL" sz="3000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pl-PL" sz="3000" dirty="0">
                <a:solidFill>
                  <a:srgbClr val="0070C0"/>
                </a:solidFill>
              </a:rPr>
              <a:t>Rozliczenia kosztów podróży należy dokonać  nie później niż w terminie 14 dni od dnia zakończenia podróży.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862" y="465882"/>
            <a:ext cx="9210675" cy="1460500"/>
          </a:xfrm>
        </p:spPr>
        <p:txBody>
          <a:bodyPr/>
          <a:lstStyle/>
          <a:p>
            <a:r>
              <a:rPr lang="pl-PL" sz="4800" dirty="0" smtClean="0"/>
              <a:t>Procedura wyjazdów zagranicznych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2" y="2050058"/>
            <a:ext cx="9210675" cy="507925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Tryb składania wniosku na podróż służbową poza granicę kraju: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1. Wypełnij formularz elektroniczny i wydrukuj </a:t>
            </a:r>
            <a:endParaRPr lang="pl-PL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/>
              <a:t>Wniosek na podróż służbową poza granicę kraju należy uzupełnić                      w internetowym systemie wniosków na podróż służbową, który znajduje się     na stronie: </a:t>
            </a:r>
            <a:r>
              <a:rPr lang="pl-PL" sz="2000" dirty="0" smtClean="0">
                <a:hlinkClick r:id="rId2" tooltip="Opens external link in new window"/>
              </a:rPr>
              <a:t>https://wnioski.dwz.agh.edu.pl</a:t>
            </a:r>
            <a:r>
              <a:rPr lang="pl-PL" sz="2000" dirty="0" smtClean="0"/>
              <a:t> a następnie </a:t>
            </a:r>
            <a:r>
              <a:rPr lang="pl-PL" sz="2000" b="1" dirty="0" smtClean="0"/>
              <a:t>wydrukować w 4 egzemplarzach dwustronnie</a:t>
            </a:r>
            <a:r>
              <a:rPr lang="pl-PL" sz="2000" dirty="0" smtClean="0"/>
              <a:t>. 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Uwaga!</a:t>
            </a:r>
            <a:r>
              <a:rPr lang="pl-PL" sz="2000" dirty="0" smtClean="0"/>
              <a:t> Studenci wyjeżdżający za granicę wypełniają wniosek jak dla pracowników poza wyjazdem w ramach programu Erasmus+.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2. Wydrukowane wnioski (4 egz.) przynieś do Działu Spraw Studenckich    w celu uzyskania podpisu Prorektora ds. Studenckich. </a:t>
            </a:r>
            <a:endParaRPr lang="pl-PL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600" b="1" dirty="0"/>
              <a:t>Uwaga!</a:t>
            </a:r>
            <a:r>
              <a:rPr lang="pl-PL" sz="1600" dirty="0" smtClean="0"/>
              <a:t> Jeżeli dofinansowanie jest również ze strony Wydziału wnioski przed dostarczeniem         do DSS powinny zawierać potwierdzenie z Wydziału tj. pieczęć Wydziału, podpis Dziekana,            nr kosztów oraz pieczątkę ,,koszt ujęty w planie''. Natomiast jeśli brak dofinansowania ze strony Wydziału na wnioskach powinna być tylko pieczątka Wydziału oraz podpis Dziekana w celu potwierdzenia, że Jesteś studentem danego Wydziału.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23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1906042"/>
            <a:ext cx="9210675" cy="4976672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3. Odbierz podpisane wnioski z DSS. </a:t>
            </a:r>
            <a:endParaRPr lang="pl-PL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4. Wnioski dostarcz wraz z załącznikami do Działu Współpracy z Zagranicą AGH</a:t>
            </a:r>
            <a:r>
              <a:rPr lang="pl-PL" sz="1800" dirty="0" smtClean="0">
                <a:solidFill>
                  <a:srgbClr val="FF0000"/>
                </a:solidFill>
              </a:rPr>
              <a:t> – Pawilon C1, pok. 108-109 </a:t>
            </a:r>
            <a:r>
              <a:rPr lang="pl-PL" sz="1800" b="1" dirty="0">
                <a:solidFill>
                  <a:srgbClr val="FF0000"/>
                </a:solidFill>
              </a:rPr>
              <a:t>najpóźniej na 7 dni roboczych przed planowanym terminem wyjazdu.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000" dirty="0" smtClean="0"/>
              <a:t>Do wniosku obowiązkowo należy dołączyć: </a:t>
            </a:r>
          </a:p>
          <a:p>
            <a:pPr marL="0" indent="0">
              <a:buNone/>
            </a:pPr>
            <a:r>
              <a:rPr lang="pl-PL" sz="2000" dirty="0" smtClean="0"/>
              <a:t>formularz ,,zlecenie wykonania zadań statutowych dla AGH realizowanych        w czasie podróży" zgodnie z zarządzeniem Rektora nr 56/2013 z dnia 30 grudnia 2013r. Zlecenie powinno zawierać pieczątkę Wydziałową, podpis Dziekana oraz powinno być podpisane przez Prorektora ds. Studenckich       oraz Panią Kwestor.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5. Odbierz dewizy </a:t>
            </a:r>
            <a:r>
              <a:rPr lang="pl-PL" sz="1800" dirty="0" smtClean="0"/>
              <a:t>– jeśli zadeklarowałeś na wniosku </a:t>
            </a:r>
          </a:p>
          <a:p>
            <a:pPr marL="0" indent="0">
              <a:buNone/>
            </a:pPr>
            <a:r>
              <a:rPr lang="pl-PL" sz="1800" b="1" dirty="0" smtClean="0"/>
              <a:t>Odbiór dewiz odbywa się w banku - przed udaniem się do banku należy zgłosić się do Działu Finansowego (paw. C-2, pok. nr 10) </a:t>
            </a:r>
            <a:r>
              <a:rPr lang="pl-PL" sz="1800" dirty="0" smtClean="0"/>
              <a:t>w celu odebrania Wniosków, natomiast jeśli zadeklarowałeś przelew na ROR - należy podać nr rachunku bankowego oraz walutę w jakiej ma być przelew.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4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017" y="550863"/>
            <a:ext cx="9210675" cy="1460500"/>
          </a:xfrm>
        </p:spPr>
        <p:txBody>
          <a:bodyPr/>
          <a:lstStyle/>
          <a:p>
            <a:r>
              <a:rPr lang="pl-PL" sz="4000" dirty="0" smtClean="0"/>
              <a:t>Ogólne zasady udzielania zamówień publicznych:</a:t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823" y="2011363"/>
            <a:ext cx="9577064" cy="479425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70C0"/>
                </a:solidFill>
              </a:rPr>
              <a:t>Realizacja zamówień publicznych musi odbywać się zgodnie z ustawą o finansach publicznych tj. w sposób celowy i oszczędny z zachowaniem zasad:</a:t>
            </a:r>
          </a:p>
          <a:p>
            <a:pPr>
              <a:buFontTx/>
              <a:buChar char="-"/>
            </a:pPr>
            <a:r>
              <a:rPr lang="pl-PL" sz="2800" dirty="0"/>
              <a:t>u</a:t>
            </a:r>
            <a:r>
              <a:rPr lang="pl-PL" sz="2800" dirty="0" smtClean="0"/>
              <a:t>zyskania najlepszych efektów z danych nakładów </a:t>
            </a:r>
          </a:p>
          <a:p>
            <a:pPr>
              <a:buFontTx/>
              <a:buChar char="-"/>
            </a:pPr>
            <a:r>
              <a:rPr lang="pl-PL" sz="2800" dirty="0"/>
              <a:t>o</a:t>
            </a:r>
            <a:r>
              <a:rPr lang="pl-PL" sz="2800" dirty="0" smtClean="0"/>
              <a:t>ptymalnego doboru metod i środków służących osiągnięciu założonych celów</a:t>
            </a:r>
            <a:r>
              <a:rPr lang="pl-PL" sz="2800" dirty="0"/>
              <a:t> </a:t>
            </a:r>
            <a:r>
              <a:rPr lang="pl-PL" sz="2800" dirty="0" smtClean="0"/>
              <a:t>w sposób umożliwiający terminową realizację przyjętych zadań oraz w wysokości i terminach wynikających z wcześniej zaciągniętych zobowiązań</a:t>
            </a:r>
          </a:p>
        </p:txBody>
      </p:sp>
    </p:spTree>
    <p:extLst>
      <p:ext uri="{BB962C8B-B14F-4D97-AF65-F5344CB8AC3E}">
        <p14:creationId xmlns:p14="http://schemas.microsoft.com/office/powerpoint/2010/main" val="26354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7863" y="1834034"/>
            <a:ext cx="5904655" cy="493826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70C0"/>
                </a:solidFill>
                <a:effectLst/>
              </a:rPr>
              <a:t>Rozliczenie wyjazdu:</a:t>
            </a:r>
            <a:endParaRPr lang="pl-PL" sz="240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pl-PL" sz="2400" b="1" dirty="0" smtClean="0"/>
              <a:t>1.</a:t>
            </a:r>
            <a:r>
              <a:rPr lang="pl-PL" sz="2400" dirty="0" smtClean="0"/>
              <a:t> Wypełnij elektroniczny formularz na </a:t>
            </a:r>
            <a:r>
              <a:rPr lang="pl-PL" sz="2400" dirty="0" smtClean="0">
                <a:hlinkClick r:id="rId2" tooltip="Opens external link in new window"/>
              </a:rPr>
              <a:t>https://wnioski.dwz.agh.edu.pl</a:t>
            </a:r>
            <a:r>
              <a:rPr lang="pl-PL" sz="2400" dirty="0" smtClean="0"/>
              <a:t> </a:t>
            </a:r>
          </a:p>
          <a:p>
            <a:pPr marL="0" indent="0">
              <a:buNone/>
            </a:pPr>
            <a:r>
              <a:rPr lang="pl-PL" sz="2400" b="1" dirty="0" smtClean="0"/>
              <a:t>2.</a:t>
            </a:r>
            <a:r>
              <a:rPr lang="pl-PL" sz="2400" dirty="0" smtClean="0"/>
              <a:t> Wydrukuj wniosek (w jednym egzemplarzu) </a:t>
            </a:r>
          </a:p>
          <a:p>
            <a:pPr marL="0" indent="0">
              <a:buNone/>
            </a:pPr>
            <a:r>
              <a:rPr lang="pl-PL" sz="2400" b="1" dirty="0" smtClean="0"/>
              <a:t>3.</a:t>
            </a:r>
            <a:r>
              <a:rPr lang="pl-PL" sz="2400" dirty="0" smtClean="0"/>
              <a:t> Dostarcz do DSS w celu uzyskania podpisu Prorektora ds. Studenckich. </a:t>
            </a:r>
          </a:p>
          <a:p>
            <a:pPr marL="0" indent="0">
              <a:buNone/>
            </a:pPr>
            <a:r>
              <a:rPr lang="pl-PL" sz="2400" b="1" dirty="0" smtClean="0"/>
              <a:t>4.</a:t>
            </a:r>
            <a:r>
              <a:rPr lang="pl-PL" sz="2400" dirty="0" smtClean="0"/>
              <a:t> Odbierz wniosek z DSS. </a:t>
            </a:r>
          </a:p>
          <a:p>
            <a:pPr marL="0" indent="0">
              <a:buNone/>
            </a:pPr>
            <a:r>
              <a:rPr lang="pl-PL" sz="2400" b="1" dirty="0" smtClean="0"/>
              <a:t>5.</a:t>
            </a:r>
            <a:r>
              <a:rPr lang="pl-PL" sz="2400" dirty="0" smtClean="0"/>
              <a:t> Przekaż rozliczenie kosztów wyjazdu do DWZ - </a:t>
            </a:r>
            <a:r>
              <a:rPr lang="pl-PL" sz="2400" b="1" dirty="0" smtClean="0"/>
              <a:t>nie później niż  14 dni od zakończenia wyjazdu służbowego.</a:t>
            </a:r>
            <a:r>
              <a:rPr lang="pl-PL" sz="2400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54" y="609898"/>
            <a:ext cx="412058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846" y="1978050"/>
            <a:ext cx="9210675" cy="4794250"/>
          </a:xfrm>
        </p:spPr>
        <p:txBody>
          <a:bodyPr/>
          <a:lstStyle/>
          <a:p>
            <a:pPr marL="0" indent="0">
              <a:buNone/>
            </a:pPr>
            <a:r>
              <a:rPr lang="pl-PL" sz="2800" u="sng" dirty="0"/>
              <a:t>Do rozliczenia należy dołączyć : </a:t>
            </a:r>
          </a:p>
          <a:p>
            <a:pPr marL="457200" indent="-457200">
              <a:buAutoNum type="arabicPeriod"/>
            </a:pPr>
            <a:r>
              <a:rPr lang="pl-PL" sz="2800" dirty="0"/>
              <a:t>egzemplarz wniosku na podróż służbową poza granicę kraju - otrzymany przy odbiorze dewiz </a:t>
            </a:r>
            <a:r>
              <a:rPr lang="pl-PL" sz="2800" dirty="0" smtClean="0"/>
              <a:t>          w banku</a:t>
            </a:r>
          </a:p>
          <a:p>
            <a:pPr marL="457200" indent="-457200">
              <a:buAutoNum type="arabicPeriod"/>
            </a:pPr>
            <a:r>
              <a:rPr lang="pl-PL" sz="2800" dirty="0" smtClean="0">
                <a:solidFill>
                  <a:schemeClr val="tx1"/>
                </a:solidFill>
              </a:rPr>
              <a:t>rozliczenie </a:t>
            </a:r>
            <a:r>
              <a:rPr lang="pl-PL" sz="2800" dirty="0">
                <a:solidFill>
                  <a:schemeClr val="tx1"/>
                </a:solidFill>
              </a:rPr>
              <a:t>kosztów podróży w celu realizacji zadań statutowych dla AGH zgodnie z zarządzeniem Rektora nr 56/2013 z dnia 30 grudnia 2013r.</a:t>
            </a:r>
          </a:p>
          <a:p>
            <a:pPr marL="457200" indent="-457200">
              <a:buAutoNum type="arabicPeriod"/>
            </a:pPr>
            <a:r>
              <a:rPr lang="pl-PL" sz="2800" dirty="0" smtClean="0">
                <a:solidFill>
                  <a:schemeClr val="tx1"/>
                </a:solidFill>
              </a:rPr>
              <a:t>oświadczenie </a:t>
            </a:r>
            <a:r>
              <a:rPr lang="pl-PL" sz="2800" dirty="0">
                <a:solidFill>
                  <a:schemeClr val="tx1"/>
                </a:solidFill>
              </a:rPr>
              <a:t>o wyżywieniu do delegacji </a:t>
            </a:r>
            <a:r>
              <a:rPr lang="pl-PL" sz="2800" dirty="0" smtClean="0">
                <a:solidFill>
                  <a:schemeClr val="tx1"/>
                </a:solidFill>
              </a:rPr>
              <a:t>zagranicznej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04246" y="609898"/>
            <a:ext cx="5904657" cy="4971579"/>
          </a:xfrm>
        </p:spPr>
        <p:txBody>
          <a:bodyPr/>
          <a:lstStyle/>
          <a:p>
            <a:pPr marL="0" lvl="0" indent="0">
              <a:buNone/>
            </a:pPr>
            <a:r>
              <a:rPr lang="pl-PL" sz="2600" dirty="0" smtClean="0"/>
              <a:t>4. Bilety </a:t>
            </a:r>
            <a:r>
              <a:rPr lang="pl-PL" sz="2600" dirty="0"/>
              <a:t>rozliczające </a:t>
            </a:r>
            <a:r>
              <a:rPr lang="pl-PL" sz="2600" dirty="0" smtClean="0"/>
              <a:t>podróż:</a:t>
            </a:r>
          </a:p>
          <a:p>
            <a:pPr marL="0" lvl="0" indent="0">
              <a:buNone/>
            </a:pPr>
            <a:r>
              <a:rPr lang="pl-PL" sz="2600" dirty="0" smtClean="0"/>
              <a:t> – przy podróży samolotem: </a:t>
            </a:r>
            <a:r>
              <a:rPr lang="pl-PL" sz="2600" dirty="0"/>
              <a:t>b</a:t>
            </a:r>
            <a:r>
              <a:rPr lang="pl-PL" sz="2600" dirty="0" smtClean="0"/>
              <a:t>ilet </a:t>
            </a:r>
            <a:r>
              <a:rPr lang="pl-PL" sz="2600" dirty="0"/>
              <a:t>elektroniczny lub plan podróży oraz karty pokładowe lub adnotacja o tym, że karty pokładowe były tylko w formie elektronicznej wraz z kserokopią faktury za bilet </a:t>
            </a:r>
            <a:r>
              <a:rPr lang="pl-PL" sz="2600" dirty="0" smtClean="0"/>
              <a:t>lotniczy;</a:t>
            </a:r>
          </a:p>
          <a:p>
            <a:pPr marL="0" lvl="0" indent="0">
              <a:buNone/>
            </a:pPr>
            <a:r>
              <a:rPr lang="pl-PL" sz="2600" dirty="0"/>
              <a:t>– przy podróży </a:t>
            </a:r>
            <a:r>
              <a:rPr lang="pl-PL" sz="2600" dirty="0" smtClean="0"/>
              <a:t>pociągiem: bilety PKP wraz z fakturą VAT;</a:t>
            </a:r>
          </a:p>
          <a:p>
            <a:pPr marL="0" lvl="0" indent="0">
              <a:buNone/>
            </a:pPr>
            <a:r>
              <a:rPr lang="pl-PL" sz="2600" dirty="0"/>
              <a:t>– przy podróży </a:t>
            </a:r>
            <a:r>
              <a:rPr lang="pl-PL" sz="2600" dirty="0" smtClean="0"/>
              <a:t>autokarem: bilety autobusowe;</a:t>
            </a:r>
          </a:p>
          <a:p>
            <a:pPr marL="0" lvl="0" indent="0">
              <a:buNone/>
            </a:pPr>
            <a:r>
              <a:rPr lang="pl-PL" sz="2600" dirty="0"/>
              <a:t>– przy podróży </a:t>
            </a:r>
            <a:r>
              <a:rPr lang="pl-PL" sz="2600" dirty="0" smtClean="0"/>
              <a:t>samochodem: umowę o wykorzystanie samochodu do celów służbowych oraz ewidencję przebiegu kilometrów;</a:t>
            </a:r>
          </a:p>
          <a:p>
            <a:pPr marL="0" lvl="0" indent="0">
              <a:buNone/>
            </a:pPr>
            <a:endParaRPr lang="pl-PL" sz="2800" dirty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2" y="2842146"/>
            <a:ext cx="3879875" cy="38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401" y="1329978"/>
            <a:ext cx="9645898" cy="5456584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sz="5400" dirty="0" smtClean="0"/>
              <a:t>Zapraszamy do kontaktu :</a:t>
            </a:r>
          </a:p>
          <a:p>
            <a:pPr marL="0" indent="0">
              <a:buNone/>
            </a:pPr>
            <a:r>
              <a:rPr lang="pl-PL" altLang="pl-PL" dirty="0" smtClean="0"/>
              <a:t>Karolina Sochacka – </a:t>
            </a:r>
            <a:r>
              <a:rPr lang="pl-PL" altLang="pl-PL" dirty="0" smtClean="0">
                <a:hlinkClick r:id="rId2"/>
              </a:rPr>
              <a:t>sochacka@agh.edu.pl</a:t>
            </a:r>
            <a:endParaRPr lang="pl-PL" altLang="pl-PL" dirty="0" smtClean="0"/>
          </a:p>
          <a:p>
            <a:pPr marL="0" indent="0">
              <a:buNone/>
            </a:pPr>
            <a:r>
              <a:rPr lang="pl-PL" altLang="pl-PL" dirty="0" smtClean="0"/>
              <a:t>Sylwia Świerk – </a:t>
            </a:r>
            <a:r>
              <a:rPr lang="pl-PL" altLang="pl-PL" dirty="0" smtClean="0">
                <a:hlinkClick r:id="rId3"/>
              </a:rPr>
              <a:t>sswierk@agh.edu.pl</a:t>
            </a:r>
            <a:endParaRPr lang="pl-PL" altLang="pl-PL" dirty="0" smtClean="0"/>
          </a:p>
          <a:p>
            <a:pPr marL="0" indent="0">
              <a:buNone/>
            </a:pPr>
            <a:r>
              <a:rPr lang="pl-PL" altLang="pl-PL" dirty="0" smtClean="0"/>
              <a:t>Telefon: 12-617-32-66</a:t>
            </a:r>
          </a:p>
          <a:p>
            <a:pPr marL="0" indent="0">
              <a:buNone/>
            </a:pPr>
            <a:r>
              <a:rPr lang="pl-PL" altLang="pl-PL" dirty="0" smtClean="0"/>
              <a:t>Pawilon C1 pok. 111 </a:t>
            </a:r>
          </a:p>
          <a:p>
            <a:pPr marL="0" indent="0">
              <a:buNone/>
            </a:pPr>
            <a:endParaRPr lang="pl-PL" altLang="pl-PL" dirty="0" smtClean="0"/>
          </a:p>
          <a:p>
            <a:pPr marL="0" indent="0" algn="ctr">
              <a:buNone/>
            </a:pPr>
            <a:endParaRPr lang="pl-PL" alt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66" y="3706242"/>
            <a:ext cx="4708552" cy="30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5894" y="1618010"/>
            <a:ext cx="8712968" cy="4755555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70C0"/>
                </a:solidFill>
              </a:rPr>
              <a:t>Zamawiający przygotowuje i przeprowadza postepowanie o udzielnie zamówienia publicznego   w sposób zapewniający:</a:t>
            </a:r>
          </a:p>
          <a:p>
            <a:pPr>
              <a:buFontTx/>
              <a:buChar char="-"/>
            </a:pPr>
            <a:r>
              <a:rPr lang="pl-PL" sz="2800" dirty="0" smtClean="0">
                <a:solidFill>
                  <a:schemeClr val="tx1"/>
                </a:solidFill>
              </a:rPr>
              <a:t>zachowanie uczciwej konkurencji</a:t>
            </a:r>
          </a:p>
          <a:p>
            <a:pPr>
              <a:buFontTx/>
              <a:buChar char="-"/>
            </a:pPr>
            <a:r>
              <a:rPr lang="pl-PL" sz="2800" dirty="0" smtClean="0">
                <a:solidFill>
                  <a:schemeClr val="tx1"/>
                </a:solidFill>
              </a:rPr>
              <a:t>równe traktowanie wykonawców 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chemeClr val="tx1"/>
                </a:solidFill>
              </a:rPr>
              <a:t>z</a:t>
            </a:r>
            <a:r>
              <a:rPr lang="pl-PL" sz="2800" dirty="0" smtClean="0">
                <a:solidFill>
                  <a:schemeClr val="tx1"/>
                </a:solidFill>
              </a:rPr>
              <a:t>asadę przejrzystości oraz proporcjonalności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AGH stosuje wyżej wymienione zasady poprzez: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Regulamin Zamówień Publicznych ( notatka z rozeznania rynku, protokół z wyboru ofert, procedurę przetargową).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3289</Words>
  <Application>Microsoft Office PowerPoint</Application>
  <PresentationFormat>Niestandardowy</PresentationFormat>
  <Paragraphs>342</Paragraphs>
  <Slides>83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83</vt:i4>
      </vt:variant>
    </vt:vector>
  </HeadingPairs>
  <TitlesOfParts>
    <vt:vector size="91" baseType="lpstr">
      <vt:lpstr>Arial</vt:lpstr>
      <vt:lpstr>Calibri</vt:lpstr>
      <vt:lpstr>Helvetica Neue</vt:lpstr>
      <vt:lpstr>Times New Roman</vt:lpstr>
      <vt:lpstr>Verdana</vt:lpstr>
      <vt:lpstr>Wingdings</vt:lpstr>
      <vt:lpstr>Blank Presentation - Default</vt:lpstr>
      <vt:lpstr>Document</vt:lpstr>
      <vt:lpstr>Prezentacja programu PowerPoint</vt:lpstr>
      <vt:lpstr>Prezentacja programu PowerPoint</vt:lpstr>
      <vt:lpstr>www.dss.agh.edu.pl</vt:lpstr>
      <vt:lpstr>Zamówienia Publiczne</vt:lpstr>
      <vt:lpstr>Co to są Zamówienia Publiczne?</vt:lpstr>
      <vt:lpstr> </vt:lpstr>
      <vt:lpstr>Stosowanie przepisów PZP</vt:lpstr>
      <vt:lpstr>Ogólne zasady udzielania zamówień publicznych: </vt:lpstr>
      <vt:lpstr>Prezentacja programu PowerPoint</vt:lpstr>
      <vt:lpstr>Realizacja zamówienia/zakupu – ścieżki postępowania: </vt:lpstr>
      <vt:lpstr>Plan Zamówień Publicznych:</vt:lpstr>
      <vt:lpstr>Plan Zamówień Publicznych :</vt:lpstr>
      <vt:lpstr>Plan Zamówień Publicznych</vt:lpstr>
      <vt:lpstr>Jak czytać Plan Zamówień Publicznych ?</vt:lpstr>
      <vt:lpstr>Co to jest kod CPV ?</vt:lpstr>
      <vt:lpstr>Brak kodu CPV w Planie Zamówień Publicznych</vt:lpstr>
      <vt:lpstr>Prezentacja programu PowerPoint</vt:lpstr>
      <vt:lpstr>2.1 Procedura udzielenia zamówień publicznych, których wartość szacunkowa netto jest mniejsza niż 130 000 złotych </vt:lpstr>
      <vt:lpstr>Prezentacja programu PowerPoint</vt:lpstr>
      <vt:lpstr>Wzory dokumentów:</vt:lpstr>
      <vt:lpstr>Wzory dokumentów:</vt:lpstr>
      <vt:lpstr>Cel sporządzenia dokumentów:</vt:lpstr>
      <vt:lpstr>Prezentacja programu PowerPoint</vt:lpstr>
      <vt:lpstr>Wzór dokumentów:</vt:lpstr>
      <vt:lpstr>2.2 Procedura udzielenia zamówień, o wartości szacunkowej równiej lub przekraczającej 130 000 złotych</vt:lpstr>
      <vt:lpstr>Wzór dokumentu:</vt:lpstr>
      <vt:lpstr>Prezentacja programu PowerPoint</vt:lpstr>
      <vt:lpstr>Prezentacja programu PowerPoint</vt:lpstr>
      <vt:lpstr>Wzór dokumentu:</vt:lpstr>
      <vt:lpstr>Analiza potrzeb i wymagań</vt:lpstr>
      <vt:lpstr>Prezentacja programu PowerPoint</vt:lpstr>
      <vt:lpstr>2.3 Zamówienia centralne - ogólnouczelniane</vt:lpstr>
      <vt:lpstr>Prezentacja programu PowerPoint</vt:lpstr>
      <vt:lpstr>Przetargi Działu Spraw Studenckich</vt:lpstr>
      <vt:lpstr>Materiały promocyjne AGH </vt:lpstr>
      <vt:lpstr>Materiały promocyjne AGH </vt:lpstr>
      <vt:lpstr>Jak rozliczyć faktury ?</vt:lpstr>
      <vt:lpstr>Prezentacja programu PowerPoint</vt:lpstr>
      <vt:lpstr>Opis faktury</vt:lpstr>
      <vt:lpstr>Opis faktury:</vt:lpstr>
      <vt:lpstr>Prezentacja programu PowerPoint</vt:lpstr>
      <vt:lpstr>Ważne informacje !</vt:lpstr>
      <vt:lpstr>Ważne informacje !</vt:lpstr>
      <vt:lpstr>Prezentacja programu PowerPoint</vt:lpstr>
      <vt:lpstr>Korekta preliminarza</vt:lpstr>
      <vt:lpstr>Co to faktura proforma i jak ją rozliczyć ?</vt:lpstr>
      <vt:lpstr>Prezentacja programu PowerPoint</vt:lpstr>
      <vt:lpstr>Faktura VAT uproszczona</vt:lpstr>
      <vt:lpstr>Prezentacja programu PowerPoint</vt:lpstr>
      <vt:lpstr>Prezentacja programu PowerPoint</vt:lpstr>
      <vt:lpstr>Prezentacja programu PowerPoint</vt:lpstr>
      <vt:lpstr>Przydatne informacje</vt:lpstr>
      <vt:lpstr>Na co zwracamy uwagę….?</vt:lpstr>
      <vt:lpstr>Prezentacja programu PowerPoint</vt:lpstr>
      <vt:lpstr>Upominki/nagrody </vt:lpstr>
      <vt:lpstr>Co to są materiały ?</vt:lpstr>
      <vt:lpstr>Co to są środki trwałe?</vt:lpstr>
      <vt:lpstr>Prezentacja programu PowerPoint</vt:lpstr>
      <vt:lpstr>Prezentacja programu PowerPoint</vt:lpstr>
      <vt:lpstr>Dysponent środków</vt:lpstr>
      <vt:lpstr>Obieg dokumentów</vt:lpstr>
      <vt:lpstr>Zakupy zagraniczne</vt:lpstr>
      <vt:lpstr>Ważne !  Wszystkie zakupu zagraniczne muszą być dokonywane przez Dział Infrastruktury Badawczej.</vt:lpstr>
      <vt:lpstr>Prezentacja programu PowerPoint</vt:lpstr>
      <vt:lpstr>Prezentacja programu PowerPoint</vt:lpstr>
      <vt:lpstr>Ważna informacja !</vt:lpstr>
      <vt:lpstr>Ważne !  Na fakturze musi być podany NIP AGH:    PL 6750001923</vt:lpstr>
      <vt:lpstr>Podatek VAT </vt:lpstr>
      <vt:lpstr>Prezentacja programu PowerPoint</vt:lpstr>
      <vt:lpstr>Wyjazdy</vt:lpstr>
      <vt:lpstr>Procedura wyjazdów krajowych</vt:lpstr>
      <vt:lpstr>Zlecenie i rozliczenie wyjazdów </vt:lpstr>
      <vt:lpstr>Prezentacja programu PowerPoint</vt:lpstr>
      <vt:lpstr>Prezentacja programu PowerPoint</vt:lpstr>
      <vt:lpstr>Prezentacja programu PowerPoint</vt:lpstr>
      <vt:lpstr>Prezentacja programu PowerPoint</vt:lpstr>
      <vt:lpstr>Zlecenie i rozliczenie wyjazdów</vt:lpstr>
      <vt:lpstr>Procedura wyjazdów zagranicznych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Ewa</cp:lastModifiedBy>
  <cp:revision>240</cp:revision>
  <cp:lastPrinted>2021-03-01T11:18:32Z</cp:lastPrinted>
  <dcterms:modified xsi:type="dcterms:W3CDTF">2022-03-16T10:47:16Z</dcterms:modified>
</cp:coreProperties>
</file>