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9"/>
  </p:notesMasterIdLst>
  <p:handoutMasterIdLst>
    <p:handoutMasterId r:id="rId10"/>
  </p:handoutMasterIdLst>
  <p:sldIdLst>
    <p:sldId id="298" r:id="rId5"/>
    <p:sldId id="300" r:id="rId6"/>
    <p:sldId id="256" r:id="rId7"/>
    <p:sldId id="301" r:id="rId8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24" autoAdjust="0"/>
  </p:normalViewPr>
  <p:slideViewPr>
    <p:cSldViewPr snapToGrid="0">
      <p:cViewPr varScale="1">
        <p:scale>
          <a:sx n="76" d="100"/>
          <a:sy n="76" d="100"/>
        </p:scale>
        <p:origin x="94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375B1A-6DB7-4CED-A54B-377FE5577673}" type="datetime1">
              <a:rPr lang="en-GB" smtClean="0"/>
              <a:t>17/05/2023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EA438-8B65-4D13-AA42-BA57E155A6C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07088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58DBC-65F2-4BD2-9AD8-2B73EA439260}" type="datetime1">
              <a:rPr lang="en-GB" noProof="0" smtClean="0"/>
              <a:t>17/05/2023</a:t>
            </a:fld>
            <a:endParaRPr lang="en-GB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F151F-66B2-4EE0-8956-9F20DBE8F1A8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015483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F151F-66B2-4EE0-8956-9F20DBE8F1A8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7628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F151F-66B2-4EE0-8956-9F20DBE8F1A8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6907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A7630-9F30-45BF-AFCB-1FE2BE6ABCEA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6712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l-PL" noProof="0"/>
              <a:t>Kliknij, aby edytować styl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pl-PL" noProof="0"/>
              <a:t>Kliknij, aby edytować styl wzorca podtytułu</a:t>
            </a:r>
            <a:endParaRPr lang="en-GB" noProof="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B47CC9-938B-4541-B481-E31574CB0C96}" type="datetime1">
              <a:rPr lang="en-GB" noProof="0" smtClean="0"/>
              <a:t>17/05/2023</a:t>
            </a:fld>
            <a:endParaRPr lang="en-GB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en-GB" noProof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CBB0E3E-2D44-4E62-B790-FEF74818D1B8}" type="datetime1">
              <a:rPr lang="en-GB" noProof="0" smtClean="0"/>
              <a:t>17/05/2023</a:t>
            </a:fld>
            <a:endParaRPr lang="en-GB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l-PL" noProof="0"/>
              <a:t>Kliknij, aby edytować styl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007FCF-E8BA-43A0-91CA-069142741CF2}" type="datetime1">
              <a:rPr lang="en-GB" noProof="0" smtClean="0"/>
              <a:t>17/05/2023</a:t>
            </a:fld>
            <a:endParaRPr lang="en-GB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en-GB" noProof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C5FAB88-1B1E-4CCF-800A-E8B8F70870E9}" type="datetime1">
              <a:rPr lang="en-GB" noProof="0" smtClean="0"/>
              <a:t>17/05/2023</a:t>
            </a:fld>
            <a:endParaRPr lang="en-GB" noProof="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en-GB" noProof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6AAE631-BA18-4136-9A30-D5746C437046}" type="datetime1">
              <a:rPr lang="en-GB" noProof="0" smtClean="0"/>
              <a:t>17/05/2023</a:t>
            </a:fld>
            <a:endParaRPr lang="en-GB" noProof="0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en-GB" noProof="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0DF7EE-89B0-4ED7-A169-C9E278BFC4F8}" type="datetime1">
              <a:rPr lang="en-GB" noProof="0" smtClean="0"/>
              <a:t>17/05/2023</a:t>
            </a:fld>
            <a:endParaRPr lang="en-GB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5C22B9-AE40-46D1-95EF-6F38A3213529}" type="datetime1">
              <a:rPr lang="en-GB" noProof="0" smtClean="0"/>
              <a:t>17/05/2023</a:t>
            </a:fld>
            <a:endParaRPr lang="en-GB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pl-PL" noProof="0"/>
              <a:t>Kliknij, aby edytować styl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D3DED581-478E-49B3-AFA7-E4919570B281}" type="datetime1">
              <a:rPr lang="en-GB" noProof="0" smtClean="0"/>
              <a:t>17/05/2023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pl-PL" noProof="0"/>
              <a:t>Kliknij, aby edytować styl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245F460F-C71D-4649-9D64-5BFD37510D02}" type="datetime1">
              <a:rPr lang="en-GB" noProof="0" smtClean="0"/>
              <a:t>17/05/2023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-PL" noProof="0"/>
              <a:t>Kliknij, aby edytować styl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en-GB" noProof="0" dirty="0"/>
              <a:t>Click to edit Master text styles</a:t>
            </a:r>
          </a:p>
          <a:p>
            <a:pPr lvl="1" rtl="0"/>
            <a:r>
              <a:rPr lang="en-GB" noProof="0" dirty="0"/>
              <a:t>Second level</a:t>
            </a:r>
          </a:p>
          <a:p>
            <a:pPr lvl="2" rtl="0"/>
            <a:r>
              <a:rPr lang="en-GB" noProof="0" dirty="0"/>
              <a:t>Third level</a:t>
            </a:r>
          </a:p>
          <a:p>
            <a:pPr lvl="3" rtl="0"/>
            <a:r>
              <a:rPr lang="en-GB" noProof="0" dirty="0"/>
              <a:t>Quarter level</a:t>
            </a:r>
          </a:p>
          <a:p>
            <a:pPr lvl="4" rtl="0"/>
            <a:r>
              <a:rPr lang="en-GB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4BDF0783-7615-4503-8DA8-A0B2AC7FF7D1}" type="datetime1">
              <a:rPr lang="en-GB" noProof="0" smtClean="0"/>
              <a:t>17/05/2023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s://nimble.li/v9aleam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nimble.li/qdgkvbmz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piece of paper with a pencil laying on top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74256" y="1475234"/>
            <a:ext cx="3425117" cy="2901694"/>
          </a:xfrm>
        </p:spPr>
        <p:txBody>
          <a:bodyPr rtlCol="0" anchor="b">
            <a:normAutofit/>
          </a:bodyPr>
          <a:lstStyle/>
          <a:p>
            <a:pPr rtl="0"/>
            <a:r>
              <a:rPr lang="pl-PL" sz="3200" dirty="0">
                <a:solidFill>
                  <a:schemeClr val="tx1"/>
                </a:solidFill>
              </a:rPr>
              <a:t>FIRMINREG </a:t>
            </a:r>
            <a:r>
              <a:rPr lang="pl-PL" sz="2600" dirty="0">
                <a:solidFill>
                  <a:schemeClr val="tx1"/>
                </a:solidFill>
              </a:rPr>
              <a:t>GOSPOSTRATEG VI</a:t>
            </a:r>
            <a:endParaRPr lang="en-GB" sz="26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709652"/>
            <a:ext cx="3205640" cy="673109"/>
          </a:xfrm>
        </p:spPr>
        <p:txBody>
          <a:bodyPr rtlCol="0" anchor="t">
            <a:normAutofit/>
          </a:bodyPr>
          <a:lstStyle/>
          <a:p>
            <a:pPr algn="r" rtl="0">
              <a:lnSpc>
                <a:spcPct val="100000"/>
              </a:lnSpc>
              <a:spcBef>
                <a:spcPts val="200"/>
              </a:spcBef>
            </a:pPr>
            <a:r>
              <a:rPr lang="pl-PL" sz="1600" cap="none" dirty="0"/>
              <a:t>Anna Białek-Jaworska</a:t>
            </a:r>
          </a:p>
          <a:p>
            <a:pPr algn="r" rtl="0">
              <a:lnSpc>
                <a:spcPct val="100000"/>
              </a:lnSpc>
              <a:spcBef>
                <a:spcPts val="200"/>
              </a:spcBef>
            </a:pPr>
            <a:r>
              <a:rPr lang="pl-PL" sz="1600" cap="none" dirty="0"/>
              <a:t>abialek@wne.uw.edu.pl</a:t>
            </a:r>
            <a:endParaRPr lang="en-GB" sz="1600" cap="none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EC0986A-0A65-4259-C04C-717FAABC09CE}"/>
              </a:ext>
            </a:extLst>
          </p:cNvPr>
          <p:cNvSpPr txBox="1"/>
          <p:nvPr/>
        </p:nvSpPr>
        <p:spPr>
          <a:xfrm>
            <a:off x="263770" y="6395297"/>
            <a:ext cx="112356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Projekt finansowany przez Narodowe Centrum Badań i Rozwoju nr GO</a:t>
            </a:r>
            <a:r>
              <a:rPr lang="pl-PL" sz="12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</a:t>
            </a:r>
            <a:r>
              <a:rPr lang="pl-PL" sz="12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POSTRATEG-VI/0029/2021-00 „Monitorowanie działalności innowacyjnej firm i ocena skutków regulacji jako wsparcie dla polityki gospodarczej”, akronim FIRMINREG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C86D3-8FD1-4F47-A319-7D0542E48B2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30710" y="395494"/>
            <a:ext cx="10078065" cy="964136"/>
          </a:xfrm>
        </p:spPr>
        <p:txBody>
          <a:bodyPr vert="horz" lIns="91440" tIns="45720" rIns="91440" bIns="45720" rtlCol="0">
            <a:normAutofit/>
          </a:bodyPr>
          <a:lstStyle/>
          <a:p>
            <a:pPr rtl="0"/>
            <a:r>
              <a:rPr lang="pl-PL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FIRMINREG</a:t>
            </a:r>
            <a:r>
              <a:rPr lang="en-GB" sz="3200" dirty="0"/>
              <a:t> </a:t>
            </a:r>
            <a:r>
              <a:rPr lang="pl-PL" sz="2600" dirty="0"/>
              <a:t>Monitorowanie działalności innowacyjnej firm i ocena skutków regulacji jako wsparcie dla polityki gospodarczej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266CDD0-3E96-40BD-8324-62D1DD86152D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12136063"/>
              </p:ext>
            </p:extLst>
          </p:nvPr>
        </p:nvGraphicFramePr>
        <p:xfrm>
          <a:off x="582803" y="1509484"/>
          <a:ext cx="11113479" cy="4140983"/>
        </p:xfrm>
        <a:graphic>
          <a:graphicData uri="http://schemas.openxmlformats.org/drawingml/2006/table">
            <a:tbl>
              <a:tblPr firstRow="1" bandRow="1">
                <a:noFill/>
                <a:tableStyleId>{3B4B98B0-60AC-42C2-AFA5-B58CD77FA1E5}</a:tableStyleId>
              </a:tblPr>
              <a:tblGrid>
                <a:gridCol w="1979527">
                  <a:extLst>
                    <a:ext uri="{9D8B030D-6E8A-4147-A177-3AD203B41FA5}">
                      <a16:colId xmlns:a16="http://schemas.microsoft.com/office/drawing/2014/main" val="2981917977"/>
                    </a:ext>
                  </a:extLst>
                </a:gridCol>
                <a:gridCol w="2491991">
                  <a:extLst>
                    <a:ext uri="{9D8B030D-6E8A-4147-A177-3AD203B41FA5}">
                      <a16:colId xmlns:a16="http://schemas.microsoft.com/office/drawing/2014/main" val="945233394"/>
                    </a:ext>
                  </a:extLst>
                </a:gridCol>
                <a:gridCol w="2381459">
                  <a:extLst>
                    <a:ext uri="{9D8B030D-6E8A-4147-A177-3AD203B41FA5}">
                      <a16:colId xmlns:a16="http://schemas.microsoft.com/office/drawing/2014/main" val="257226316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765783061"/>
                    </a:ext>
                  </a:extLst>
                </a:gridCol>
                <a:gridCol w="2431702">
                  <a:extLst>
                    <a:ext uri="{9D8B030D-6E8A-4147-A177-3AD203B41FA5}">
                      <a16:colId xmlns:a16="http://schemas.microsoft.com/office/drawing/2014/main" val="1842276132"/>
                    </a:ext>
                  </a:extLst>
                </a:gridCol>
              </a:tblGrid>
              <a:tr h="643560">
                <a:tc>
                  <a:txBody>
                    <a:bodyPr/>
                    <a:lstStyle/>
                    <a:p>
                      <a:pPr rtl="0"/>
                      <a:r>
                        <a:rPr lang="en-GB" sz="2400" b="0" cap="all" spc="150" noProof="0" dirty="0">
                          <a:solidFill>
                            <a:schemeClr val="lt1"/>
                          </a:solidFill>
                        </a:rPr>
                        <a:t>Q1</a:t>
                      </a:r>
                    </a:p>
                  </a:txBody>
                  <a:tcPr marL="151061" marR="151061" marT="151061" marB="15106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2400" b="0" cap="all" spc="150" noProof="0" dirty="0">
                          <a:solidFill>
                            <a:schemeClr val="lt1"/>
                          </a:solidFill>
                        </a:rPr>
                        <a:t>Q2</a:t>
                      </a:r>
                    </a:p>
                  </a:txBody>
                  <a:tcPr marL="151061" marR="151061" marT="151061" marB="15106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2400" b="0" cap="all" spc="150" noProof="0" dirty="0">
                          <a:solidFill>
                            <a:schemeClr val="lt1"/>
                          </a:solidFill>
                        </a:rPr>
                        <a:t>Q3</a:t>
                      </a:r>
                    </a:p>
                  </a:txBody>
                  <a:tcPr marL="151061" marR="151061" marT="151061" marB="15106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2400" b="0" cap="all" spc="150" noProof="0" dirty="0">
                          <a:solidFill>
                            <a:schemeClr val="lt1"/>
                          </a:solidFill>
                        </a:rPr>
                        <a:t>Q4</a:t>
                      </a:r>
                    </a:p>
                  </a:txBody>
                  <a:tcPr marL="151061" marR="151061" marT="151061" marB="15106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cap="all" spc="150" noProof="0" dirty="0">
                          <a:solidFill>
                            <a:schemeClr val="lt1"/>
                          </a:solidFill>
                        </a:rPr>
                        <a:t>Q</a:t>
                      </a:r>
                      <a:r>
                        <a:rPr lang="pl-PL" sz="2400" b="0" cap="all" spc="150" noProof="0" dirty="0">
                          <a:solidFill>
                            <a:schemeClr val="lt1"/>
                          </a:solidFill>
                        </a:rPr>
                        <a:t>5</a:t>
                      </a:r>
                      <a:endParaRPr lang="en-GB" sz="2400" b="0" cap="all" spc="150" noProof="0" dirty="0">
                        <a:solidFill>
                          <a:schemeClr val="lt1"/>
                        </a:solidFill>
                      </a:endParaRPr>
                    </a:p>
                  </a:txBody>
                  <a:tcPr marL="151061" marR="151061" marT="151061" marB="15106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512675"/>
                  </a:ext>
                </a:extLst>
              </a:tr>
              <a:tr h="1375337">
                <a:tc>
                  <a:txBody>
                    <a:bodyPr/>
                    <a:lstStyle/>
                    <a:p>
                      <a:pPr rtl="0"/>
                      <a:r>
                        <a:rPr lang="pl-PL" sz="1400" kern="1200" cap="none" spc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wypracowanie</a:t>
                      </a:r>
                      <a:r>
                        <a:rPr lang="en-GB" sz="1400" kern="1200" cap="none" spc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400" kern="1200" cap="none" spc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instrumentów oceny skutków rozwiązań podatkowych dla:</a:t>
                      </a: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kern="1200" cap="none" spc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określenie metod poprawy jakości systemów informacyjnych ewidencji podatkowej</a:t>
                      </a: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kern="1200" cap="none" spc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oszacowanie skali zjawiska międzynarodowego transferu zysków związanego</a:t>
                      </a:r>
                      <a:endParaRPr lang="en-GB" sz="1400" kern="1200" cap="none" spc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kern="1200" cap="none" spc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ocena efektów </a:t>
                      </a:r>
                      <a:r>
                        <a:rPr lang="en-US" sz="1400" kern="1200" cap="none" spc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spillover</a:t>
                      </a:r>
                      <a:r>
                        <a:rPr lang="pl-PL" sz="1400" kern="1200" cap="none" spc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firm zagranicznych</a:t>
                      </a:r>
                      <a:endParaRPr lang="pl-PL" sz="1400" kern="1200" cap="none" spc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/>
                      <a:endParaRPr lang="en-GB" sz="1400" cap="none" spc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pl-PL" sz="1400" kern="1200" cap="none" spc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zaproponowanie rozwiązań metodologicznych pomiaru potencjału innowacyjnego mikroprzedsiębiorstw</a:t>
                      </a: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5369860"/>
                  </a:ext>
                </a:extLst>
              </a:tr>
              <a:tr h="9078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kern="1200" cap="none" spc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rozwoju innowacyjności przedsiębiorstw </a:t>
                      </a:r>
                      <a:endParaRPr lang="en-GB" sz="1400" cap="none" spc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kern="1200" cap="none" spc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 bilansu płatniczego</a:t>
                      </a:r>
                      <a:r>
                        <a:rPr lang="en-GB" sz="1400" cap="none" spc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rtl="0"/>
                      <a:endParaRPr lang="en-GB" sz="1400" cap="none" spc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pl-PL" sz="1400" kern="1200" cap="none" spc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m.in. z prawami własności intelektualnej</a:t>
                      </a:r>
                      <a:r>
                        <a:rPr lang="en-GB" sz="1400" kern="1200" cap="none" spc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endParaRPr lang="en-GB" sz="1400" cap="none" spc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pl-PL" sz="1400" kern="1200" cap="none" spc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dla innowacyjności</a:t>
                      </a:r>
                      <a:endParaRPr lang="en-GB" sz="1400" cap="none" spc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pl-PL" sz="1400" kern="1200" cap="none" spc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 uwzględnieniem różnych systemów ewidencji księgowej </a:t>
                      </a:r>
                      <a:endParaRPr lang="en-GB" sz="1400" cap="none" spc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228359"/>
                  </a:ext>
                </a:extLst>
              </a:tr>
              <a:tr h="9078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kern="1200" cap="none" spc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 przedsiębiorczości osób fizycznych</a:t>
                      </a:r>
                      <a:r>
                        <a:rPr lang="en-GB" sz="1400" cap="none" spc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rtl="0"/>
                      <a:endParaRPr lang="en-GB" sz="1400" cap="none" spc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kern="1200" cap="none" spc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oraz obniżenia obciążeń</a:t>
                      </a:r>
                      <a:r>
                        <a:rPr lang="pl-PL" sz="1400" kern="1200" cap="none" spc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400" kern="1200" cap="none" spc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administracyjnych przedsiębiorców</a:t>
                      </a:r>
                      <a:r>
                        <a:rPr lang="en-GB" sz="1400" cap="none" spc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rtl="0"/>
                      <a:endParaRPr lang="en-GB" sz="1400" cap="none" spc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GB" sz="1400" cap="none" spc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pl-PL" sz="1400" kern="1200" cap="none" spc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 konkurencyjności firm krajowych</a:t>
                      </a:r>
                      <a:endParaRPr lang="en-GB" sz="1400" cap="none" spc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pl-PL" sz="1400" kern="1200" cap="none" spc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oraz możliwości uzyskania ulg na B+R i IP </a:t>
                      </a:r>
                      <a:r>
                        <a:rPr lang="pl-PL" sz="1400" kern="1200" cap="none" spc="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box</a:t>
                      </a:r>
                      <a:endParaRPr lang="en-GB" sz="1400" kern="1200" cap="none" spc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144993"/>
                  </a:ext>
                </a:extLst>
              </a:tr>
            </a:tbl>
          </a:graphicData>
        </a:graphic>
      </p:graphicFrame>
      <p:pic>
        <p:nvPicPr>
          <p:cNvPr id="3" name="Obraz 2">
            <a:extLst>
              <a:ext uri="{FF2B5EF4-FFF2-40B4-BE49-F238E27FC236}">
                <a16:creationId xmlns:a16="http://schemas.microsoft.com/office/drawing/2014/main" id="{74A88A82-A4CC-9AD0-9766-4B847878F1A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66" y="5376889"/>
            <a:ext cx="5157788" cy="1007467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38A87702-1581-5C4A-3A54-260EA39F7E02}"/>
              </a:ext>
            </a:extLst>
          </p:cNvPr>
          <p:cNvSpPr txBox="1"/>
          <p:nvPr/>
        </p:nvSpPr>
        <p:spPr>
          <a:xfrm>
            <a:off x="263770" y="6395297"/>
            <a:ext cx="112356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Projekt finansowany przez Narodowe Centrum Badań i Rozwoju nr GO</a:t>
            </a:r>
            <a:r>
              <a:rPr lang="pl-PL" sz="120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</a:t>
            </a:r>
            <a:r>
              <a:rPr lang="pl-PL" sz="12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POSTRATEG-VI/0029/2021-00 „Monitorowanie działalności innowacyjnej firm i ocena skutków regulacji jako wsparcie dla polityki gospodarczej”, akronim FIRMINREG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514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94A37393-2E2B-45A7-87B1-A91AF548118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23608" y="5369109"/>
            <a:ext cx="5157788" cy="1007467"/>
          </a:xfrm>
          <a:prstGeom prst="rect">
            <a:avLst/>
          </a:prstGeom>
        </p:spPr>
      </p:pic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802B7A7C-3A27-D20F-2AF5-D0D9A42CAA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588573"/>
              </p:ext>
            </p:extLst>
          </p:nvPr>
        </p:nvGraphicFramePr>
        <p:xfrm>
          <a:off x="1297987" y="1576740"/>
          <a:ext cx="3696800" cy="2847775"/>
        </p:xfrm>
        <a:graphic>
          <a:graphicData uri="http://schemas.openxmlformats.org/drawingml/2006/table">
            <a:tbl>
              <a:tblPr/>
              <a:tblGrid>
                <a:gridCol w="3696800">
                  <a:extLst>
                    <a:ext uri="{9D8B030D-6E8A-4147-A177-3AD203B41FA5}">
                      <a16:colId xmlns:a16="http://schemas.microsoft.com/office/drawing/2014/main" val="3071187251"/>
                    </a:ext>
                  </a:extLst>
                </a:gridCol>
              </a:tblGrid>
              <a:tr h="2847775">
                <a:tc>
                  <a:txBody>
                    <a:bodyPr/>
                    <a:lstStyle/>
                    <a:p>
                      <a:pPr marR="76200">
                        <a:spcAft>
                          <a:spcPts val="0"/>
                        </a:spcAft>
                      </a:pPr>
                      <a:r>
                        <a:rPr lang="pl-PL" sz="1600" u="none" strike="noStrike" dirty="0">
                          <a:solidFill>
                            <a:srgbClr val="0000FF"/>
                          </a:solidFill>
                          <a:effectLst/>
                          <a:latin typeface="Segoe UI Light" panose="020B0502040204020203" pitchFamily="34" charset="0"/>
                          <a:hlinkClick r:id="rId4"/>
                        </a:rPr>
                        <a:t>Przypadek firmy </a:t>
                      </a:r>
                      <a:r>
                        <a:rPr lang="pl-PL" sz="1600" u="none" strike="noStrike" dirty="0" err="1">
                          <a:solidFill>
                            <a:srgbClr val="0000FF"/>
                          </a:solidFill>
                          <a:effectLst/>
                          <a:latin typeface="Segoe UI Light" panose="020B0502040204020203" pitchFamily="34" charset="0"/>
                          <a:hlinkClick r:id="rId4"/>
                        </a:rPr>
                        <a:t>Comtelco</a:t>
                      </a:r>
                      <a:r>
                        <a:rPr lang="pl-PL" sz="1600" u="none" strike="noStrike" dirty="0">
                          <a:solidFill>
                            <a:srgbClr val="0000FF"/>
                          </a:solidFill>
                          <a:effectLst/>
                          <a:latin typeface="Segoe UI Light" panose="020B0502040204020203" pitchFamily="34" charset="0"/>
                          <a:hlinkClick r:id="rId4"/>
                        </a:rPr>
                        <a:t> SA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76200"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666666"/>
                          </a:solidFill>
                          <a:effectLst/>
                          <a:latin typeface="Segoe UI" panose="020B0502040204020203" pitchFamily="34" charset="0"/>
                        </a:rPr>
                        <a:t>Zapraszam do wypełnienia ankiety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A6A6A6"/>
                          </a:solidFill>
                          <a:effectLst/>
                          <a:latin typeface="Segoe UI" panose="020B0502040204020203" pitchFamily="34" charset="0"/>
                        </a:rPr>
                        <a:t>nimble.li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300" marR="342900" marT="114300" marB="1143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4021667"/>
                  </a:ext>
                </a:extLst>
              </a:tr>
            </a:tbl>
          </a:graphicData>
        </a:graphic>
      </p:graphicFrame>
      <p:sp>
        <p:nvSpPr>
          <p:cNvPr id="10" name="Rectangle 1">
            <a:extLst>
              <a:ext uri="{FF2B5EF4-FFF2-40B4-BE49-F238E27FC236}">
                <a16:creationId xmlns:a16="http://schemas.microsoft.com/office/drawing/2014/main" id="{B6A99635-8820-56BD-FEEA-855A5DA54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7987" y="2521334"/>
            <a:ext cx="5157788" cy="7848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500" b="0" i="0" u="sng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</a:br>
            <a:r>
              <a:rPr kumimoji="0" lang="en-US" altLang="en-US" sz="1500" b="0" i="0" u="sng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https://nimble.li/v9aleamn</a:t>
            </a:r>
            <a:endParaRPr kumimoji="0" lang="en-US" altLang="en-US" sz="1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AutoShape 3">
            <a:extLst>
              <a:ext uri="{FF2B5EF4-FFF2-40B4-BE49-F238E27FC236}">
                <a16:creationId xmlns:a16="http://schemas.microsoft.com/office/drawing/2014/main" id="{33E5D613-17B2-3262-CF70-8D455A0AF9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5">
            <a:extLst>
              <a:ext uri="{FF2B5EF4-FFF2-40B4-BE49-F238E27FC236}">
                <a16:creationId xmlns:a16="http://schemas.microsoft.com/office/drawing/2014/main" id="{3F8145A2-D272-1DE0-9618-CFA45136C4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2B8163B6-5D04-1F86-8F42-6962A04574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1610646"/>
            <a:ext cx="3941507" cy="3941507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32E825E4-5FCF-92C9-6821-6F4A0245A6F9}"/>
              </a:ext>
            </a:extLst>
          </p:cNvPr>
          <p:cNvSpPr txBox="1"/>
          <p:nvPr/>
        </p:nvSpPr>
        <p:spPr>
          <a:xfrm>
            <a:off x="263770" y="6395297"/>
            <a:ext cx="112356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Projekt finansowany przez Narodowe Centrum Badań i Rozwoju nr GO</a:t>
            </a:r>
            <a:r>
              <a:rPr lang="pl-PL" sz="120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</a:t>
            </a:r>
            <a:r>
              <a:rPr lang="pl-PL" sz="12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POSTRATEG-VI/0029/2021-00 „Monitorowanie działalności innowacyjnej firm i ocena skutków regulacji jako wsparcie dla polityki gospodarczej”, akronim FIRMINREG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569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7CB9F2E3-BDBC-1A12-8A24-F3E10FA3BB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744312"/>
              </p:ext>
            </p:extLst>
          </p:nvPr>
        </p:nvGraphicFramePr>
        <p:xfrm>
          <a:off x="868318" y="820012"/>
          <a:ext cx="5040869" cy="1129368"/>
        </p:xfrm>
        <a:graphic>
          <a:graphicData uri="http://schemas.openxmlformats.org/drawingml/2006/table">
            <a:tbl>
              <a:tblPr/>
              <a:tblGrid>
                <a:gridCol w="5040869">
                  <a:extLst>
                    <a:ext uri="{9D8B030D-6E8A-4147-A177-3AD203B41FA5}">
                      <a16:colId xmlns:a16="http://schemas.microsoft.com/office/drawing/2014/main" val="464882985"/>
                    </a:ext>
                  </a:extLst>
                </a:gridCol>
              </a:tblGrid>
              <a:tr h="1129368">
                <a:tc>
                  <a:txBody>
                    <a:bodyPr/>
                    <a:lstStyle/>
                    <a:p>
                      <a:pPr marR="76200">
                        <a:spcAft>
                          <a:spcPts val="0"/>
                        </a:spcAft>
                      </a:pPr>
                      <a:r>
                        <a:rPr lang="pl-PL" sz="1600" u="none" strike="noStrike" dirty="0">
                          <a:solidFill>
                            <a:srgbClr val="0000FF"/>
                          </a:solidFill>
                          <a:effectLst/>
                          <a:latin typeface="Segoe UI Light" panose="020B0502040204020203" pitchFamily="34" charset="0"/>
                          <a:hlinkClick r:id="rId2"/>
                        </a:rPr>
                        <a:t>Wybór formy prowadzenia działalności gospodarczej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76200"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666666"/>
                          </a:solidFill>
                          <a:effectLst/>
                          <a:latin typeface="Segoe UI" panose="020B0502040204020203" pitchFamily="34" charset="0"/>
                        </a:rPr>
                        <a:t>Zapraszam do wypełnienia ankiety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A6A6A6"/>
                          </a:solidFill>
                          <a:effectLst/>
                          <a:latin typeface="Segoe UI" panose="020B0502040204020203" pitchFamily="34" charset="0"/>
                        </a:rPr>
                        <a:t>nimble.li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300" marR="342900" marT="114300" marB="1143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9283423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1778DEE0-6718-9E7F-1EE0-185143A3F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318" y="1817535"/>
            <a:ext cx="8521546" cy="8309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link do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eksperymentu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#1: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sng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https://nimble.li/qdgkvbmz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2B70CA1-D5AE-9102-8B60-18DC31919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676" y="872611"/>
            <a:ext cx="4372897" cy="437289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48B2FCC5-EFA1-3963-EDBC-810B0905872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23608" y="5369109"/>
            <a:ext cx="5157788" cy="1007467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F14BD3D8-9798-63F0-07D5-F1C83289A89B}"/>
              </a:ext>
            </a:extLst>
          </p:cNvPr>
          <p:cNvSpPr txBox="1"/>
          <p:nvPr/>
        </p:nvSpPr>
        <p:spPr>
          <a:xfrm>
            <a:off x="263770" y="6395297"/>
            <a:ext cx="112356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Projekt finansowany przez Narodowe Centrum Badań i Rozwoju nr GO</a:t>
            </a:r>
            <a:r>
              <a:rPr lang="pl-PL" sz="120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</a:t>
            </a:r>
            <a:r>
              <a:rPr lang="pl-PL" sz="12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POSTRATEG-VI/0029/2021-00 „Monitorowanie działalności innowacyjnej firm i ocena skutków regulacji jako wsparcie dla polityki gospodarczej”, akronim FIRMINREG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797132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6109_TF22712842.potx" id="{66207373-B99E-4885-8182-B73EA986FCBA}" vid="{BA3EABD1-0925-4BFC-B6D5-F3CE9D9640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{54486607-B154-47AF-9D7D-AEB724893B4A}tf22712842_win32</Template>
  <TotalTime>190</TotalTime>
  <Words>279</Words>
  <Application>Microsoft Office PowerPoint</Application>
  <PresentationFormat>Panoramiczny</PresentationFormat>
  <Paragraphs>39</Paragraphs>
  <Slides>4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12" baseType="lpstr">
      <vt:lpstr>Arial</vt:lpstr>
      <vt:lpstr>Bookman Old Style</vt:lpstr>
      <vt:lpstr>Calibri</vt:lpstr>
      <vt:lpstr>Franklin Gothic Book</vt:lpstr>
      <vt:lpstr>Segoe UI</vt:lpstr>
      <vt:lpstr>Segoe UI Light</vt:lpstr>
      <vt:lpstr>Times New Roman</vt:lpstr>
      <vt:lpstr>1_RetrospectVTI</vt:lpstr>
      <vt:lpstr>FIRMINREG GOSPOSTRATEG VI</vt:lpstr>
      <vt:lpstr>FIRMINREG Monitorowanie działalności innowacyjnej firm i ocena skutków regulacji jako wsparcie dla polityki gospodarczej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Anna Białek-Jaworska</dc:creator>
  <cp:lastModifiedBy>Anna Białek-Jaworska</cp:lastModifiedBy>
  <cp:revision>3</cp:revision>
  <dcterms:created xsi:type="dcterms:W3CDTF">2023-04-19T13:57:11Z</dcterms:created>
  <dcterms:modified xsi:type="dcterms:W3CDTF">2023-05-17T14:43:57Z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